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1" r:id="rId3"/>
    <p:sldId id="347" r:id="rId4"/>
    <p:sldId id="352" r:id="rId5"/>
    <p:sldId id="353" r:id="rId6"/>
    <p:sldId id="384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3" r:id="rId51"/>
    <p:sldId id="274" r:id="rId52"/>
    <p:sldId id="275" r:id="rId53"/>
    <p:sldId id="276" r:id="rId54"/>
    <p:sldId id="277" r:id="rId55"/>
    <p:sldId id="278" r:id="rId56"/>
    <p:sldId id="279" r:id="rId57"/>
    <p:sldId id="280" r:id="rId58"/>
    <p:sldId id="281" r:id="rId59"/>
    <p:sldId id="282" r:id="rId60"/>
    <p:sldId id="283" r:id="rId61"/>
    <p:sldId id="284" r:id="rId62"/>
    <p:sldId id="285" r:id="rId63"/>
    <p:sldId id="286" r:id="rId64"/>
    <p:sldId id="390" r:id="rId65"/>
    <p:sldId id="386" r:id="rId66"/>
    <p:sldId id="388" r:id="rId67"/>
    <p:sldId id="389" r:id="rId68"/>
    <p:sldId id="387" r:id="rId69"/>
    <p:sldId id="385" r:id="rId70"/>
    <p:sldId id="287" r:id="rId71"/>
    <p:sldId id="289" r:id="rId72"/>
    <p:sldId id="301" r:id="rId73"/>
    <p:sldId id="313" r:id="rId74"/>
    <p:sldId id="320" r:id="rId75"/>
    <p:sldId id="348" r:id="rId76"/>
    <p:sldId id="351" r:id="rId77"/>
    <p:sldId id="350" r:id="rId78"/>
    <p:sldId id="383" r:id="rId79"/>
    <p:sldId id="322" r:id="rId80"/>
    <p:sldId id="335" r:id="rId81"/>
    <p:sldId id="346" r:id="rId82"/>
    <p:sldId id="345" r:id="rId83"/>
    <p:sldId id="334" r:id="rId84"/>
    <p:sldId id="323" r:id="rId85"/>
    <p:sldId id="325" r:id="rId86"/>
    <p:sldId id="326" r:id="rId87"/>
    <p:sldId id="327" r:id="rId88"/>
    <p:sldId id="392" r:id="rId89"/>
    <p:sldId id="394" r:id="rId90"/>
    <p:sldId id="402" r:id="rId91"/>
    <p:sldId id="395" r:id="rId92"/>
    <p:sldId id="396" r:id="rId93"/>
    <p:sldId id="397" r:id="rId94"/>
    <p:sldId id="399" r:id="rId95"/>
    <p:sldId id="400" r:id="rId96"/>
    <p:sldId id="401" r:id="rId97"/>
    <p:sldId id="336" r:id="rId98"/>
    <p:sldId id="337" r:id="rId99"/>
    <p:sldId id="338" r:id="rId100"/>
    <p:sldId id="339" r:id="rId101"/>
    <p:sldId id="341" r:id="rId102"/>
    <p:sldId id="342" r:id="rId103"/>
    <p:sldId id="343" r:id="rId104"/>
    <p:sldId id="344" r:id="rId105"/>
    <p:sldId id="340" r:id="rId106"/>
    <p:sldId id="332" r:id="rId107"/>
    <p:sldId id="333" r:id="rId108"/>
    <p:sldId id="328" r:id="rId109"/>
    <p:sldId id="329" r:id="rId110"/>
    <p:sldId id="331" r:id="rId111"/>
    <p:sldId id="330" r:id="rId112"/>
    <p:sldId id="324" r:id="rId113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7868" autoAdjust="0"/>
    <p:restoredTop sz="94660"/>
  </p:normalViewPr>
  <p:slideViewPr>
    <p:cSldViewPr snapToGrid="0">
      <p:cViewPr varScale="1">
        <p:scale>
          <a:sx n="88" d="100"/>
          <a:sy n="88" d="100"/>
        </p:scale>
        <p:origin x="-792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89C967-F3CF-053C-ABC2-B096F3E7B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1F2ECFB-3890-52CD-C682-FAB11647F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2A91D99-3143-1A74-183D-04BFCFB14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DE4A188-A4D5-1C55-2280-94BD4AB78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4317A4E-A5F9-A14C-88AE-10F48ACF0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84352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C56BE5-C078-B6F5-D54C-FB57A8A6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6DF35B5-182A-9BF9-91A9-199D3FFEDE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CE01336-F5ED-4E63-98E6-47C7C1F31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2D473E7-0CEE-15AD-B7F4-6C39368B3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9510C0B-1F44-9C02-CCDC-570A28B5B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65187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4EB7FA34-3438-3374-45F8-41991834A0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08A7C73-CDCF-56C0-3A29-C9EDDD97B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79A93A5-C9E5-3B8A-3845-694D1DCA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92847B9-B662-EB04-BF18-6E5F5C5B9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A4410EF-1944-DAD4-B395-F982535B5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55814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F2D032-7A30-8546-C14A-5EB986F7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9D357A-636E-856C-B617-190413BD6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61440F8-E45D-319A-3D4A-997669810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3F9DBA4-CC3A-2C7A-8FB1-39932A635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9C52672-D8B0-D26D-8D5B-DD9148C91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17242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9C8E41-ECA1-0701-D079-AAC613F3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BC43EA2-471F-517C-9B03-225D2B74D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232D0D8-D6D1-5631-8847-3DD42DFD8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EA61D10-BFE1-F091-B377-E4803D5C5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3DAEE9-018F-0F95-542D-E6C4FCED8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09080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908062-8D97-B5C4-6C04-297D0408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2AE886F-842B-2706-4CE3-DD16294A1E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7E43298-E3E4-3176-63BD-7E4A3F8EC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4E72360-88E6-7810-F9D0-025B92343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60F150A-8C3B-7CE7-9E10-60633EFD7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AE47118-EA4D-8524-A53E-C276C879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6924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1E3662-3D96-79DC-2DDB-21BA3931B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F4D5C7F-A37A-FAA0-CFB4-01A3D1D9D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5E981A3-E418-BE2B-BAE6-6C64FEC95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C8535CB-5174-C1F6-7E40-0688EA8A2A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B0CFC2C-8612-F826-7676-BF9CCE9A09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90BDCA9-48B4-CFE6-451A-9083D21AD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872BB51-159D-194E-8C59-B6CDB713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34FF0B5-F227-BA7B-3CFB-E3202A3B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59647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B58206-4D0C-CA33-CAAF-194C46159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07089BF-D0DE-9F82-FECE-257DFE74E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99C0C13-05B2-AF7E-B2DB-640B49A3F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E61BD84-6C35-9992-D033-FCF149FE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15047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7B4E76E-7BF3-037C-2F3D-B37B58A49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2BF2BE2-2064-EA56-06CB-FB126BB7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3E33726-D84A-7807-A2B5-89AA215BC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49661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ABC518-C502-DBD8-122C-47D4A1751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0299A4-CBDF-4086-2919-1D7C3B367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3ED59E7-03AA-DBA9-D0BF-434AFE0C1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1172A0-4576-C43C-2789-74D7C2369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02A6945-5C28-5ECF-E978-16004F682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DB09084-F069-2878-60E6-C6AB5190D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04774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FE31BD-6BE4-9608-2C27-952102F05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B348B64-8C7D-B56E-285A-61BECA3719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B1174E-0B2E-9A9F-87D7-0CC05D4D1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C11AB50-5550-0DB0-3AC2-AB6F0EBAF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EEF3563-EDB1-B847-A087-45E8CAD96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4037815-2FC4-45B9-E85D-5C98EE9FB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003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9E3A5AB-A5D5-426E-BC78-596AD4486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71C084F-C7E3-18E3-9E48-78332418E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E50030-69F5-174A-7C85-9BF804DF9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22309-0AF6-46CB-BF67-37DE04A9C0CC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B87B3C1-42A5-EC20-15E7-949565B59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16F7BC-9738-6B46-959C-5AB2BEA39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186869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b-fiddle.com/f/vBC12yPcHFjuP4sHmtD15P/0" TargetMode="Externa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E6CAAF-99A7-1618-D4D9-EC9F5FAEF4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Day 6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48F78BA-401C-EBCB-2138-6E65CE61DD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605202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687B7C-BF36-01DC-60E0-605C01611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B1D216-E16D-F83A-8803-9D25E8ECF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1AC6656-C93D-32C9-A0C8-8FEC67516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101" y="92719"/>
            <a:ext cx="7475052" cy="667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850632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1C354788-313B-6E24-702C-4EB541E4B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44" y="2377866"/>
            <a:ext cx="8271802" cy="738664"/>
          </a:xfrm>
          <a:prstGeom prst="rect">
            <a:avLst/>
          </a:prstGeom>
          <a:solidFill>
            <a:srgbClr val="1488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https://github.com/sharkawy98/sql-case-studies/blob/main/case_study_1/A)%20Main%20Questions.md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8A1DC5D-CA08-72A9-A8A9-1C94B558480C}"/>
              </a:ext>
            </a:extLst>
          </p:cNvPr>
          <p:cNvSpPr txBox="1"/>
          <p:nvPr/>
        </p:nvSpPr>
        <p:spPr>
          <a:xfrm>
            <a:off x="759656" y="3741471"/>
            <a:ext cx="87360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How many days has each customer visited the restaurant?</a:t>
            </a:r>
          </a:p>
          <a:p>
            <a:endParaRPr lang="en-US" dirty="0"/>
          </a:p>
          <a:p>
            <a:r>
              <a:rPr lang="en-US" dirty="0"/>
              <a:t>SELECT</a:t>
            </a:r>
          </a:p>
          <a:p>
            <a:r>
              <a:rPr lang="en-US" dirty="0"/>
              <a:t>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count(DISTINCT </a:t>
            </a:r>
            <a:r>
              <a:rPr lang="en-US" dirty="0" err="1"/>
              <a:t>order_date</a:t>
            </a:r>
            <a:r>
              <a:rPr lang="en-US" dirty="0"/>
              <a:t>) as visits</a:t>
            </a:r>
          </a:p>
          <a:p>
            <a:r>
              <a:rPr lang="en-US" dirty="0"/>
              <a:t>FROM sales </a:t>
            </a:r>
          </a:p>
          <a:p>
            <a:r>
              <a:rPr lang="en-US" dirty="0"/>
              <a:t>GROUP BY </a:t>
            </a:r>
            <a:r>
              <a:rPr lang="en-US" dirty="0" err="1"/>
              <a:t>customer_id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xmlns="" val="26667468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8A1DC5D-CA08-72A9-A8A9-1C94B558480C}"/>
              </a:ext>
            </a:extLst>
          </p:cNvPr>
          <p:cNvSpPr txBox="1"/>
          <p:nvPr/>
        </p:nvSpPr>
        <p:spPr>
          <a:xfrm>
            <a:off x="956604" y="2413337"/>
            <a:ext cx="87360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emp_id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years_of_exp</a:t>
            </a:r>
            <a:r>
              <a:rPr lang="en-US" dirty="0"/>
              <a:t>,</a:t>
            </a:r>
          </a:p>
          <a:p>
            <a:r>
              <a:rPr lang="en-US" dirty="0"/>
              <a:t>    salary,</a:t>
            </a:r>
          </a:p>
          <a:p>
            <a:r>
              <a:rPr lang="en-US" dirty="0"/>
              <a:t>    RANK() OVER (ORDER BY </a:t>
            </a:r>
            <a:r>
              <a:rPr lang="en-US" dirty="0" err="1"/>
              <a:t>years_of_exp</a:t>
            </a:r>
            <a:r>
              <a:rPr lang="en-US" dirty="0"/>
              <a:t> DESC) AS </a:t>
            </a:r>
            <a:r>
              <a:rPr lang="en-US" dirty="0" err="1"/>
              <a:t>exp_rank</a:t>
            </a:r>
            <a:endParaRPr lang="en-US" dirty="0"/>
          </a:p>
          <a:p>
            <a:r>
              <a:rPr lang="en-US" dirty="0"/>
              <a:t>FROM</a:t>
            </a:r>
          </a:p>
          <a:p>
            <a:r>
              <a:rPr lang="en-US" dirty="0"/>
              <a:t>    Employees;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11FF862-E868-8260-5CEF-9D644E23A785}"/>
              </a:ext>
            </a:extLst>
          </p:cNvPr>
          <p:cNvSpPr txBox="1"/>
          <p:nvPr/>
        </p:nvSpPr>
        <p:spPr>
          <a:xfrm>
            <a:off x="956604" y="1085204"/>
            <a:ext cx="223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Rank Example: 1</a:t>
            </a:r>
          </a:p>
        </p:txBody>
      </p:sp>
    </p:spTree>
    <p:extLst>
      <p:ext uri="{BB962C8B-B14F-4D97-AF65-F5344CB8AC3E}">
        <p14:creationId xmlns:p14="http://schemas.microsoft.com/office/powerpoint/2010/main" xmlns="" val="28756439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8A1DC5D-CA08-72A9-A8A9-1C94B558480C}"/>
              </a:ext>
            </a:extLst>
          </p:cNvPr>
          <p:cNvSpPr txBox="1"/>
          <p:nvPr/>
        </p:nvSpPr>
        <p:spPr>
          <a:xfrm>
            <a:off x="867970" y="1379445"/>
            <a:ext cx="920027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dirty="0" err="1"/>
              <a:t>RankedEmployees</a:t>
            </a:r>
            <a:r>
              <a:rPr lang="en-US" dirty="0"/>
              <a:t> AS (</a:t>
            </a:r>
          </a:p>
          <a:p>
            <a:r>
              <a:rPr lang="en-US" dirty="0"/>
              <a:t>    SELECT</a:t>
            </a:r>
          </a:p>
          <a:p>
            <a:r>
              <a:rPr lang="en-US" dirty="0"/>
              <a:t>        </a:t>
            </a:r>
            <a:r>
              <a:rPr lang="en-US" dirty="0" err="1"/>
              <a:t>emp_id</a:t>
            </a:r>
            <a:r>
              <a:rPr lang="en-US" dirty="0"/>
              <a:t>,</a:t>
            </a:r>
          </a:p>
          <a:p>
            <a:r>
              <a:rPr lang="en-US" dirty="0"/>
              <a:t>        salary,</a:t>
            </a:r>
          </a:p>
          <a:p>
            <a:r>
              <a:rPr lang="en-US" dirty="0"/>
              <a:t>        RANK() OVER (ORDER BY salary DESC) AS </a:t>
            </a:r>
            <a:r>
              <a:rPr lang="en-US" dirty="0" err="1"/>
              <a:t>exp_rank</a:t>
            </a:r>
            <a:endParaRPr lang="en-US" dirty="0"/>
          </a:p>
          <a:p>
            <a:r>
              <a:rPr lang="en-US" dirty="0"/>
              <a:t>    FROM</a:t>
            </a:r>
          </a:p>
          <a:p>
            <a:r>
              <a:rPr lang="en-US" dirty="0"/>
              <a:t>        Employees</a:t>
            </a:r>
          </a:p>
          <a:p>
            <a:r>
              <a:rPr lang="en-US" dirty="0"/>
              <a:t>)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emp_id</a:t>
            </a:r>
            <a:r>
              <a:rPr lang="en-US" dirty="0"/>
              <a:t>,</a:t>
            </a:r>
          </a:p>
          <a:p>
            <a:r>
              <a:rPr lang="en-US" dirty="0"/>
              <a:t>    salary,</a:t>
            </a:r>
          </a:p>
          <a:p>
            <a:r>
              <a:rPr lang="en-US" dirty="0"/>
              <a:t>    </a:t>
            </a:r>
            <a:r>
              <a:rPr lang="en-US" dirty="0" err="1"/>
              <a:t>exp_rank</a:t>
            </a:r>
            <a:endParaRPr lang="en-US" dirty="0"/>
          </a:p>
          <a:p>
            <a:r>
              <a:rPr lang="en-US" dirty="0"/>
              <a:t>FROM</a:t>
            </a:r>
          </a:p>
          <a:p>
            <a:r>
              <a:rPr lang="en-US" dirty="0"/>
              <a:t>    </a:t>
            </a:r>
            <a:r>
              <a:rPr lang="en-US" dirty="0" err="1"/>
              <a:t>RankedEmployees</a:t>
            </a:r>
            <a:endParaRPr lang="en-US" dirty="0"/>
          </a:p>
          <a:p>
            <a:r>
              <a:rPr lang="en-US" dirty="0"/>
              <a:t>WHERE</a:t>
            </a:r>
          </a:p>
          <a:p>
            <a:r>
              <a:rPr lang="en-US" dirty="0"/>
              <a:t>    </a:t>
            </a:r>
            <a:r>
              <a:rPr lang="en-US" dirty="0" err="1"/>
              <a:t>exp_rank</a:t>
            </a:r>
            <a:r>
              <a:rPr lang="en-US" dirty="0"/>
              <a:t> = 1;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11FF862-E868-8260-5CEF-9D644E23A785}"/>
              </a:ext>
            </a:extLst>
          </p:cNvPr>
          <p:cNvSpPr txBox="1"/>
          <p:nvPr/>
        </p:nvSpPr>
        <p:spPr>
          <a:xfrm>
            <a:off x="829995" y="677241"/>
            <a:ext cx="223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Rank Example: 2</a:t>
            </a:r>
          </a:p>
        </p:txBody>
      </p:sp>
    </p:spTree>
    <p:extLst>
      <p:ext uri="{BB962C8B-B14F-4D97-AF65-F5344CB8AC3E}">
        <p14:creationId xmlns:p14="http://schemas.microsoft.com/office/powerpoint/2010/main" xmlns="" val="5187773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8A1DC5D-CA08-72A9-A8A9-1C94B558480C}"/>
              </a:ext>
            </a:extLst>
          </p:cNvPr>
          <p:cNvSpPr txBox="1"/>
          <p:nvPr/>
        </p:nvSpPr>
        <p:spPr>
          <a:xfrm>
            <a:off x="829995" y="1717069"/>
            <a:ext cx="982621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SELECT </a:t>
            </a:r>
          </a:p>
          <a:p>
            <a:r>
              <a:rPr lang="en-US" sz="2800" dirty="0"/>
              <a:t>	top(1)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product_name</a:t>
            </a:r>
            <a:r>
              <a:rPr lang="en-US" sz="2800" dirty="0"/>
              <a:t>,</a:t>
            </a:r>
          </a:p>
          <a:p>
            <a:r>
              <a:rPr lang="en-US" sz="2800" dirty="0"/>
              <a:t>	count(</a:t>
            </a:r>
            <a:r>
              <a:rPr lang="en-US" sz="2800" dirty="0" err="1"/>
              <a:t>s.product_id</a:t>
            </a:r>
            <a:r>
              <a:rPr lang="en-US" sz="2800" dirty="0"/>
              <a:t>) as purchased</a:t>
            </a:r>
          </a:p>
          <a:p>
            <a:r>
              <a:rPr lang="en-US" sz="2800" dirty="0"/>
              <a:t>FROM</a:t>
            </a:r>
          </a:p>
          <a:p>
            <a:r>
              <a:rPr lang="en-US" sz="2800" dirty="0"/>
              <a:t>	sales s,</a:t>
            </a:r>
          </a:p>
          <a:p>
            <a:r>
              <a:rPr lang="en-US" sz="2800" dirty="0"/>
              <a:t>	menu m</a:t>
            </a:r>
          </a:p>
          <a:p>
            <a:r>
              <a:rPr lang="en-US" sz="2800" dirty="0"/>
              <a:t>WHERE </a:t>
            </a:r>
            <a:r>
              <a:rPr lang="en-US" sz="2800" dirty="0" err="1"/>
              <a:t>m.product_id</a:t>
            </a:r>
            <a:r>
              <a:rPr lang="en-US" sz="2800" dirty="0"/>
              <a:t> = </a:t>
            </a:r>
            <a:r>
              <a:rPr lang="en-US" sz="2800" dirty="0" err="1"/>
              <a:t>s.product_id</a:t>
            </a:r>
            <a:endParaRPr lang="en-US" sz="2800" dirty="0"/>
          </a:p>
          <a:p>
            <a:r>
              <a:rPr lang="en-US" sz="2800" dirty="0"/>
              <a:t>GROUP BY </a:t>
            </a:r>
            <a:r>
              <a:rPr lang="en-US" sz="2800" dirty="0" err="1"/>
              <a:t>product_name</a:t>
            </a:r>
            <a:endParaRPr lang="en-US" sz="2800" dirty="0"/>
          </a:p>
          <a:p>
            <a:r>
              <a:rPr lang="en-US" sz="2800" dirty="0"/>
              <a:t>ORDER BY purchased DESC;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11FF862-E868-8260-5CEF-9D644E23A785}"/>
              </a:ext>
            </a:extLst>
          </p:cNvPr>
          <p:cNvSpPr txBox="1"/>
          <p:nvPr/>
        </p:nvSpPr>
        <p:spPr>
          <a:xfrm>
            <a:off x="829995" y="677241"/>
            <a:ext cx="9826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4. What is the most purchased item on the menu and how many times was it </a:t>
            </a:r>
          </a:p>
          <a:p>
            <a:r>
              <a:rPr lang="en-US" sz="2400" dirty="0"/>
              <a:t>purchased by all customers?</a:t>
            </a:r>
          </a:p>
        </p:txBody>
      </p:sp>
    </p:spTree>
    <p:extLst>
      <p:ext uri="{BB962C8B-B14F-4D97-AF65-F5344CB8AC3E}">
        <p14:creationId xmlns:p14="http://schemas.microsoft.com/office/powerpoint/2010/main" xmlns="" val="20551975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8A1DC5D-CA08-72A9-A8A9-1C94B558480C}"/>
              </a:ext>
            </a:extLst>
          </p:cNvPr>
          <p:cNvSpPr txBox="1"/>
          <p:nvPr/>
        </p:nvSpPr>
        <p:spPr>
          <a:xfrm>
            <a:off x="829995" y="1717069"/>
            <a:ext cx="92002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</a:t>
            </a:r>
          </a:p>
          <a:p>
            <a:r>
              <a:rPr lang="en-US" dirty="0"/>
              <a:t>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sum(CASE</a:t>
            </a:r>
          </a:p>
          <a:p>
            <a:r>
              <a:rPr lang="en-US" dirty="0"/>
              <a:t>		WHEN </a:t>
            </a:r>
            <a:r>
              <a:rPr lang="en-US" dirty="0" err="1"/>
              <a:t>s.product_id</a:t>
            </a:r>
            <a:r>
              <a:rPr lang="en-US" dirty="0"/>
              <a:t> = 1 THEN price*20</a:t>
            </a:r>
          </a:p>
          <a:p>
            <a:r>
              <a:rPr lang="en-US" dirty="0"/>
              <a:t>		ELSE price*10 </a:t>
            </a:r>
          </a:p>
          <a:p>
            <a:r>
              <a:rPr lang="en-US" dirty="0"/>
              <a:t>	END) as </a:t>
            </a:r>
            <a:r>
              <a:rPr lang="en-US" dirty="0" err="1"/>
              <a:t>total_points</a:t>
            </a:r>
            <a:endParaRPr lang="en-US" dirty="0"/>
          </a:p>
          <a:p>
            <a:r>
              <a:rPr lang="en-US" dirty="0"/>
              <a:t>FROM</a:t>
            </a:r>
          </a:p>
          <a:p>
            <a:r>
              <a:rPr lang="en-US" dirty="0"/>
              <a:t>	sales s,</a:t>
            </a:r>
          </a:p>
          <a:p>
            <a:r>
              <a:rPr lang="en-US" dirty="0"/>
              <a:t>	menu m</a:t>
            </a:r>
          </a:p>
          <a:p>
            <a:r>
              <a:rPr lang="en-US" dirty="0"/>
              <a:t>WHERE </a:t>
            </a:r>
            <a:r>
              <a:rPr lang="en-US" dirty="0" err="1"/>
              <a:t>m.product_id</a:t>
            </a:r>
            <a:r>
              <a:rPr lang="en-US" dirty="0"/>
              <a:t> = </a:t>
            </a:r>
            <a:r>
              <a:rPr lang="en-US" dirty="0" err="1"/>
              <a:t>s.product_id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customer_id</a:t>
            </a:r>
            <a:r>
              <a:rPr lang="en-US" dirty="0"/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11FF862-E868-8260-5CEF-9D644E23A785}"/>
              </a:ext>
            </a:extLst>
          </p:cNvPr>
          <p:cNvSpPr txBox="1"/>
          <p:nvPr/>
        </p:nvSpPr>
        <p:spPr>
          <a:xfrm>
            <a:off x="829995" y="677241"/>
            <a:ext cx="97639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5. If each $1 spent equates to 10 points and sushi has a 2x points multiplier – </a:t>
            </a:r>
          </a:p>
          <a:p>
            <a:r>
              <a:rPr lang="en-US" sz="2400" dirty="0"/>
              <a:t>how many points would each customer have?</a:t>
            </a:r>
          </a:p>
        </p:txBody>
      </p:sp>
    </p:spTree>
    <p:extLst>
      <p:ext uri="{BB962C8B-B14F-4D97-AF65-F5344CB8AC3E}">
        <p14:creationId xmlns:p14="http://schemas.microsoft.com/office/powerpoint/2010/main" xmlns="" val="20198332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8A1DC5D-CA08-72A9-A8A9-1C94B558480C}"/>
              </a:ext>
            </a:extLst>
          </p:cNvPr>
          <p:cNvSpPr txBox="1"/>
          <p:nvPr/>
        </p:nvSpPr>
        <p:spPr>
          <a:xfrm>
            <a:off x="717453" y="612844"/>
            <a:ext cx="87360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What was the first item from the menu purchased by each customer?</a:t>
            </a:r>
          </a:p>
          <a:p>
            <a:endParaRPr lang="en-US" dirty="0"/>
          </a:p>
          <a:p>
            <a:r>
              <a:rPr lang="en-US" dirty="0"/>
              <a:t>WITH </a:t>
            </a:r>
            <a:r>
              <a:rPr lang="en-US" dirty="0" err="1"/>
              <a:t>cust_orders_cte</a:t>
            </a:r>
            <a:r>
              <a:rPr lang="en-US" dirty="0"/>
              <a:t> AS(</a:t>
            </a:r>
          </a:p>
          <a:p>
            <a:r>
              <a:rPr lang="en-US" dirty="0"/>
              <a:t>	SELECT</a:t>
            </a:r>
          </a:p>
          <a:p>
            <a:r>
              <a:rPr lang="en-US" dirty="0"/>
              <a:t>	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	</a:t>
            </a:r>
            <a:r>
              <a:rPr lang="en-US" dirty="0" err="1"/>
              <a:t>order_date</a:t>
            </a:r>
            <a:r>
              <a:rPr lang="en-US" dirty="0"/>
              <a:t>,</a:t>
            </a:r>
          </a:p>
          <a:p>
            <a:r>
              <a:rPr lang="en-US" dirty="0"/>
              <a:t>		</a:t>
            </a:r>
            <a:r>
              <a:rPr lang="en-US" dirty="0" err="1"/>
              <a:t>product_name</a:t>
            </a:r>
            <a:r>
              <a:rPr lang="en-US" dirty="0"/>
              <a:t>,</a:t>
            </a:r>
          </a:p>
          <a:p>
            <a:r>
              <a:rPr lang="en-US" dirty="0"/>
              <a:t>		</a:t>
            </a:r>
            <a:r>
              <a:rPr lang="en-US" dirty="0" err="1"/>
              <a:t>row_number</a:t>
            </a:r>
            <a:r>
              <a:rPr lang="en-US" dirty="0"/>
              <a:t>() over (partition by </a:t>
            </a:r>
            <a:r>
              <a:rPr lang="en-US" dirty="0" err="1"/>
              <a:t>customer_id</a:t>
            </a:r>
            <a:r>
              <a:rPr lang="en-US" dirty="0"/>
              <a:t> </a:t>
            </a:r>
          </a:p>
          <a:p>
            <a:r>
              <a:rPr lang="en-US" dirty="0"/>
              <a:t>		order by </a:t>
            </a:r>
            <a:r>
              <a:rPr lang="en-US" dirty="0" err="1"/>
              <a:t>order_date</a:t>
            </a:r>
            <a:r>
              <a:rPr lang="en-US" dirty="0"/>
              <a:t>) as rank</a:t>
            </a:r>
          </a:p>
          <a:p>
            <a:r>
              <a:rPr lang="en-US" dirty="0"/>
              <a:t>	FROM</a:t>
            </a:r>
          </a:p>
          <a:p>
            <a:r>
              <a:rPr lang="en-US" dirty="0"/>
              <a:t>		sales s,</a:t>
            </a:r>
          </a:p>
          <a:p>
            <a:r>
              <a:rPr lang="en-US" dirty="0"/>
              <a:t>		menu m</a:t>
            </a:r>
          </a:p>
          <a:p>
            <a:r>
              <a:rPr lang="en-US" dirty="0"/>
              <a:t>	WHERE </a:t>
            </a:r>
            <a:r>
              <a:rPr lang="en-US" dirty="0" err="1"/>
              <a:t>m.product_id</a:t>
            </a:r>
            <a:r>
              <a:rPr lang="en-US" dirty="0"/>
              <a:t> = </a:t>
            </a:r>
            <a:r>
              <a:rPr lang="en-US" dirty="0" err="1"/>
              <a:t>s.product_id</a:t>
            </a:r>
            <a:endParaRPr lang="en-US" dirty="0"/>
          </a:p>
          <a:p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SELECT </a:t>
            </a:r>
          </a:p>
          <a:p>
            <a:r>
              <a:rPr lang="en-US" dirty="0"/>
              <a:t>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</a:t>
            </a:r>
            <a:r>
              <a:rPr lang="en-US" dirty="0" err="1"/>
              <a:t>product_name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cust_orders_cte</a:t>
            </a:r>
            <a:endParaRPr lang="en-US" dirty="0"/>
          </a:p>
          <a:p>
            <a:r>
              <a:rPr lang="en-US" dirty="0"/>
              <a:t>WHERE rank = 1;</a:t>
            </a:r>
          </a:p>
        </p:txBody>
      </p:sp>
    </p:spTree>
    <p:extLst>
      <p:ext uri="{BB962C8B-B14F-4D97-AF65-F5344CB8AC3E}">
        <p14:creationId xmlns:p14="http://schemas.microsoft.com/office/powerpoint/2010/main" xmlns="" val="12193737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CONVERT(VARCHAR, GETDATE(), 103) AS </a:t>
            </a:r>
            <a:r>
              <a:rPr lang="en-US" sz="3200" dirty="0" err="1"/>
              <a:t>FormattedDateTime</a:t>
            </a:r>
            <a:r>
              <a:rPr lang="en-US" sz="32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xmlns="" val="31589104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SYSDATETIME() AS </a:t>
            </a:r>
            <a:r>
              <a:rPr lang="en-US" sz="3200" dirty="0" err="1"/>
              <a:t>current_datetime</a:t>
            </a:r>
            <a:r>
              <a:rPr lang="en-US" sz="32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xmlns="" val="170552025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</a:t>
            </a:r>
          </a:p>
          <a:p>
            <a:r>
              <a:rPr lang="en-US" sz="3200" dirty="0"/>
              <a:t>    date,</a:t>
            </a:r>
          </a:p>
          <a:p>
            <a:r>
              <a:rPr lang="en-US" sz="3200" dirty="0"/>
              <a:t>    DATEPART(year, date) AS </a:t>
            </a:r>
            <a:r>
              <a:rPr lang="en-US" sz="3200" dirty="0" err="1"/>
              <a:t>year_created</a:t>
            </a:r>
            <a:r>
              <a:rPr lang="en-US" sz="3200" dirty="0"/>
              <a:t>,</a:t>
            </a:r>
          </a:p>
          <a:p>
            <a:r>
              <a:rPr lang="en-US" sz="3200" dirty="0"/>
              <a:t>    DATEPART(month, date) AS </a:t>
            </a:r>
            <a:r>
              <a:rPr lang="en-US" sz="3200" dirty="0" err="1"/>
              <a:t>month_created</a:t>
            </a:r>
            <a:endParaRPr lang="en-US" sz="3200" dirty="0"/>
          </a:p>
          <a:p>
            <a:r>
              <a:rPr lang="en-US" sz="3200" dirty="0"/>
              <a:t>FROM </a:t>
            </a:r>
          </a:p>
          <a:p>
            <a:r>
              <a:rPr lang="en-US" sz="3200" dirty="0"/>
              <a:t>  </a:t>
            </a:r>
            <a:r>
              <a:rPr lang="en-US" sz="3200" dirty="0" err="1"/>
              <a:t>stackexchange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0632634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</a:t>
            </a:r>
          </a:p>
          <a:p>
            <a:r>
              <a:rPr lang="en-US" sz="3200" dirty="0"/>
              <a:t>    date,</a:t>
            </a:r>
          </a:p>
          <a:p>
            <a:r>
              <a:rPr lang="en-US" sz="3200" dirty="0"/>
              <a:t>    DATEADD(day, 7, date) AS date_created_plus_7_days</a:t>
            </a:r>
          </a:p>
          <a:p>
            <a:r>
              <a:rPr lang="en-US" sz="3200" dirty="0"/>
              <a:t>FROM </a:t>
            </a:r>
          </a:p>
          <a:p>
            <a:r>
              <a:rPr lang="en-US" sz="3200" dirty="0"/>
              <a:t>    </a:t>
            </a:r>
            <a:r>
              <a:rPr lang="en-US" sz="3200" dirty="0" err="1"/>
              <a:t>stackexchange</a:t>
            </a:r>
            <a:r>
              <a:rPr lang="en-US" sz="32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xmlns="" val="4131815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00C80D-97F9-2A94-6C07-900AEE04E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B4AB10-165C-CADE-C654-FF653844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1EACB00-5499-0CEA-1662-DB27EE02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851" y="0"/>
            <a:ext cx="6809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37477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846192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`CONVERT` function in SQL Server allows you to format dates using various style codes. Here are some commonly used style codes for formatting dates:</a:t>
            </a:r>
          </a:p>
          <a:p>
            <a:endParaRPr lang="en-US" sz="1200" dirty="0"/>
          </a:p>
          <a:p>
            <a:r>
              <a:rPr lang="en-US" sz="1600" dirty="0"/>
              <a:t>- **101**: mm/dd/</a:t>
            </a:r>
            <a:r>
              <a:rPr lang="en-US" sz="1600" dirty="0" err="1"/>
              <a:t>yyyy</a:t>
            </a:r>
            <a:endParaRPr lang="en-US" sz="1600" dirty="0"/>
          </a:p>
          <a:p>
            <a:r>
              <a:rPr lang="en-US" sz="1600" dirty="0"/>
              <a:t>- **102**: yyyy.mm.dd</a:t>
            </a:r>
          </a:p>
          <a:p>
            <a:r>
              <a:rPr lang="en-US" sz="1600" dirty="0"/>
              <a:t>- **103**: dd/mm/</a:t>
            </a:r>
            <a:r>
              <a:rPr lang="en-US" sz="1600" dirty="0" err="1"/>
              <a:t>yyyy</a:t>
            </a:r>
            <a:endParaRPr lang="en-US" sz="1600" dirty="0"/>
          </a:p>
          <a:p>
            <a:r>
              <a:rPr lang="en-US" sz="1600" dirty="0"/>
              <a:t>- **104**: </a:t>
            </a:r>
            <a:r>
              <a:rPr lang="en-US" sz="1600" dirty="0" err="1"/>
              <a:t>dd.mm.yyyy</a:t>
            </a:r>
            <a:endParaRPr lang="en-US" sz="1600" dirty="0"/>
          </a:p>
          <a:p>
            <a:r>
              <a:rPr lang="en-US" sz="1600" dirty="0"/>
              <a:t>- **105**: dd-mm-</a:t>
            </a:r>
            <a:r>
              <a:rPr lang="en-US" sz="1600" dirty="0" err="1"/>
              <a:t>yyyy</a:t>
            </a:r>
            <a:endParaRPr lang="en-US" sz="1600" dirty="0"/>
          </a:p>
          <a:p>
            <a:r>
              <a:rPr lang="en-US" sz="1600" dirty="0"/>
              <a:t>- **106**: dd </a:t>
            </a:r>
            <a:r>
              <a:rPr lang="en-US" sz="1600" dirty="0" err="1"/>
              <a:t>mon</a:t>
            </a:r>
            <a:r>
              <a:rPr lang="en-US" sz="1600" dirty="0"/>
              <a:t> </a:t>
            </a:r>
            <a:r>
              <a:rPr lang="en-US" sz="1600" dirty="0" err="1"/>
              <a:t>yyyy</a:t>
            </a:r>
            <a:r>
              <a:rPr lang="en-US" sz="1600" dirty="0"/>
              <a:t> (e.g., 25 Nov 2021)</a:t>
            </a:r>
          </a:p>
          <a:p>
            <a:r>
              <a:rPr lang="en-US" sz="1600" dirty="0"/>
              <a:t>- **107**: Mon dd, </a:t>
            </a:r>
            <a:r>
              <a:rPr lang="en-US" sz="1600" dirty="0" err="1"/>
              <a:t>yyyy</a:t>
            </a:r>
            <a:r>
              <a:rPr lang="en-US" sz="1600" dirty="0"/>
              <a:t> (e.g., Nov 25, 2021)</a:t>
            </a:r>
          </a:p>
          <a:p>
            <a:r>
              <a:rPr lang="en-US" sz="1600" dirty="0"/>
              <a:t>- **108**: </a:t>
            </a:r>
            <a:r>
              <a:rPr lang="en-US" sz="1600" dirty="0" err="1"/>
              <a:t>hh:mi:ss</a:t>
            </a:r>
            <a:endParaRPr lang="en-US" sz="1600" dirty="0"/>
          </a:p>
          <a:p>
            <a:r>
              <a:rPr lang="en-US" sz="1600" dirty="0"/>
              <a:t>- **109**: </a:t>
            </a:r>
            <a:r>
              <a:rPr lang="en-US" sz="1600" dirty="0" err="1"/>
              <a:t>mon</a:t>
            </a:r>
            <a:r>
              <a:rPr lang="en-US" sz="1600" dirty="0"/>
              <a:t> dd </a:t>
            </a:r>
            <a:r>
              <a:rPr lang="en-US" sz="1600" dirty="0" err="1"/>
              <a:t>yyyy</a:t>
            </a:r>
            <a:r>
              <a:rPr lang="en-US" sz="1600" dirty="0"/>
              <a:t> </a:t>
            </a:r>
            <a:r>
              <a:rPr lang="en-US" sz="1600" dirty="0" err="1"/>
              <a:t>hh:mi:ss:mmmAM</a:t>
            </a:r>
            <a:r>
              <a:rPr lang="en-US" sz="1600" dirty="0"/>
              <a:t> (or PM)</a:t>
            </a:r>
          </a:p>
          <a:p>
            <a:r>
              <a:rPr lang="en-US" sz="1600" dirty="0"/>
              <a:t>- **110**: mm-dd-</a:t>
            </a:r>
            <a:r>
              <a:rPr lang="en-US" sz="1600" dirty="0" err="1"/>
              <a:t>yyyy</a:t>
            </a:r>
            <a:endParaRPr lang="en-US" sz="1600" dirty="0"/>
          </a:p>
          <a:p>
            <a:r>
              <a:rPr lang="en-US" sz="1600" dirty="0"/>
              <a:t>- **111**: </a:t>
            </a:r>
            <a:r>
              <a:rPr lang="en-US" sz="1600" dirty="0" err="1"/>
              <a:t>yyyy</a:t>
            </a:r>
            <a:r>
              <a:rPr lang="en-US" sz="1600" dirty="0"/>
              <a:t>/mm/dd</a:t>
            </a:r>
          </a:p>
          <a:p>
            <a:r>
              <a:rPr lang="en-US" sz="1600" dirty="0"/>
              <a:t>- **112**: </a:t>
            </a:r>
            <a:r>
              <a:rPr lang="en-US" sz="1600" dirty="0" err="1"/>
              <a:t>yyyymmdd</a:t>
            </a:r>
            <a:endParaRPr lang="en-US" sz="1600" dirty="0"/>
          </a:p>
          <a:p>
            <a:r>
              <a:rPr lang="en-US" sz="1600" dirty="0"/>
              <a:t>- **113**: dd </a:t>
            </a:r>
            <a:r>
              <a:rPr lang="en-US" sz="1600" dirty="0" err="1"/>
              <a:t>mon</a:t>
            </a:r>
            <a:r>
              <a:rPr lang="en-US" sz="1600" dirty="0"/>
              <a:t> </a:t>
            </a:r>
            <a:r>
              <a:rPr lang="en-US" sz="1600" dirty="0" err="1"/>
              <a:t>yyyy</a:t>
            </a:r>
            <a:r>
              <a:rPr lang="en-US" sz="1600" dirty="0"/>
              <a:t> </a:t>
            </a:r>
            <a:r>
              <a:rPr lang="en-US" sz="1600" dirty="0" err="1"/>
              <a:t>hh:mi:ss:mmm</a:t>
            </a:r>
            <a:endParaRPr lang="en-US" sz="1600" dirty="0"/>
          </a:p>
          <a:p>
            <a:r>
              <a:rPr lang="en-US" sz="1600" dirty="0"/>
              <a:t>- **114**: </a:t>
            </a:r>
            <a:r>
              <a:rPr lang="en-US" sz="1600" dirty="0" err="1"/>
              <a:t>hh:mi:ss:mmm</a:t>
            </a:r>
            <a:r>
              <a:rPr lang="en-US" sz="1600" dirty="0"/>
              <a:t>(24h)</a:t>
            </a:r>
          </a:p>
          <a:p>
            <a:r>
              <a:rPr lang="en-US" sz="1600" dirty="0"/>
              <a:t>- **120**: </a:t>
            </a:r>
            <a:r>
              <a:rPr lang="en-US" sz="1600" dirty="0" err="1"/>
              <a:t>yyyy</a:t>
            </a:r>
            <a:r>
              <a:rPr lang="en-US" sz="1600" dirty="0"/>
              <a:t>-mm-dd </a:t>
            </a:r>
            <a:r>
              <a:rPr lang="en-US" sz="1600" dirty="0" err="1"/>
              <a:t>hh:mi:ss</a:t>
            </a:r>
            <a:endParaRPr lang="en-US" sz="1600" dirty="0"/>
          </a:p>
          <a:p>
            <a:r>
              <a:rPr lang="en-US" sz="1600" dirty="0"/>
              <a:t>- **121**: </a:t>
            </a:r>
            <a:r>
              <a:rPr lang="en-US" sz="1600" dirty="0" err="1"/>
              <a:t>yyyy</a:t>
            </a:r>
            <a:r>
              <a:rPr lang="en-US" sz="1600" dirty="0"/>
              <a:t>-mm-dd </a:t>
            </a:r>
            <a:r>
              <a:rPr lang="en-US" sz="1600" dirty="0" err="1"/>
              <a:t>hh:mi:ss.mmm</a:t>
            </a:r>
            <a:endParaRPr lang="en-US" sz="1600" dirty="0"/>
          </a:p>
          <a:p>
            <a:r>
              <a:rPr lang="en-US" sz="1600" dirty="0"/>
              <a:t>- **126**: </a:t>
            </a:r>
            <a:r>
              <a:rPr lang="en-US" sz="1600" dirty="0" err="1"/>
              <a:t>yyyy-mm-ddThh:mi:ss.mmmZ</a:t>
            </a:r>
            <a:r>
              <a:rPr lang="en-US" sz="1600" dirty="0"/>
              <a:t> (ISO8601)</a:t>
            </a:r>
          </a:p>
          <a:p>
            <a:r>
              <a:rPr lang="en-US" sz="1600" dirty="0"/>
              <a:t>- **130**: dd </a:t>
            </a:r>
            <a:r>
              <a:rPr lang="en-US" sz="1600" dirty="0" err="1"/>
              <a:t>mon</a:t>
            </a:r>
            <a:r>
              <a:rPr lang="en-US" sz="1600" dirty="0"/>
              <a:t> </a:t>
            </a:r>
            <a:r>
              <a:rPr lang="en-US" sz="1600" dirty="0" err="1"/>
              <a:t>yyyy</a:t>
            </a:r>
            <a:r>
              <a:rPr lang="en-US" sz="1600" dirty="0"/>
              <a:t> </a:t>
            </a:r>
            <a:r>
              <a:rPr lang="en-US" sz="1600" dirty="0" err="1"/>
              <a:t>hh:mi:ss:mmmAM</a:t>
            </a:r>
            <a:endParaRPr lang="en-US" sz="1600" dirty="0"/>
          </a:p>
          <a:p>
            <a:endParaRPr lang="en-US" sz="1200" dirty="0"/>
          </a:p>
          <a:p>
            <a:r>
              <a:rPr lang="en-US" sz="1200" dirty="0"/>
              <a:t>You can find the complete list of style codes and their corresponding formats in the Microsoft documentation: [CAST and CONVERT (Transact-SQL) - Date and Time Styles](https://docs.microsoft.com/en-us/sql/t-sql/functions/cast-and-convert-transact-sql?view=sql-server-ver15#date-and-time-styles)</a:t>
            </a:r>
          </a:p>
          <a:p>
            <a:endParaRPr lang="en-US" sz="1200" dirty="0"/>
          </a:p>
          <a:p>
            <a:r>
              <a:rPr lang="en-US" sz="1200" dirty="0"/>
              <a:t>When using the `CONVERT` function, you can choose the style code that matches the desired format for your output.</a:t>
            </a:r>
          </a:p>
        </p:txBody>
      </p:sp>
    </p:spTree>
    <p:extLst>
      <p:ext uri="{BB962C8B-B14F-4D97-AF65-F5344CB8AC3E}">
        <p14:creationId xmlns:p14="http://schemas.microsoft.com/office/powerpoint/2010/main" xmlns="" val="17024250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EDFA8C8-91B4-8EE8-FC25-A67BB707491C}"/>
              </a:ext>
            </a:extLst>
          </p:cNvPr>
          <p:cNvSpPr txBox="1"/>
          <p:nvPr/>
        </p:nvSpPr>
        <p:spPr>
          <a:xfrm>
            <a:off x="5556738" y="2504049"/>
            <a:ext cx="26450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End of this day !!</a:t>
            </a:r>
          </a:p>
          <a:p>
            <a:pPr algn="ctr"/>
            <a:r>
              <a:rPr lang="en-US" sz="28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xmlns="" val="30615235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592502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D132ED-E369-C32C-2A30-8A7B43A7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B2D3C7-18E1-769D-D55C-D80C699B9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EBFF9C0-8D6C-1C72-451E-3E6E0436C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7"/>
            <a:ext cx="10758318" cy="535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33161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D22E70-8804-FBF2-6617-F54116BAC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3D2B04F-F6AE-9C63-3316-A422A30AC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6565190-F6BF-B423-F75C-2B8779EF3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84172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82122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A2A192-4167-F88E-BD32-9F0555FC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C457A2-35B2-1C8D-C399-BEC4C91E9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CF776E4-717F-30E1-3161-3D2D8A7F6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41" y="190141"/>
            <a:ext cx="5991559" cy="644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02556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56886A-560A-0F56-C943-545FF077F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2860B50-2A2E-8318-3B51-2E02210D5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2F66DD0-FA05-5C82-469A-C3D99111C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4" y="0"/>
            <a:ext cx="11166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436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95DBE3-BDC5-105E-F2C2-EBCF197B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BF9AFD-DA4D-0AA5-34D6-A1D2666A3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9ACDBD8-9357-9CF7-C824-6AE654BC4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041" y="365125"/>
            <a:ext cx="1039233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96975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F2E449-44AB-9FF8-A987-EABB0B1CA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062A831-2107-295B-C49C-40E050BB6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0949CCA-1020-9297-3FD5-31F88E89E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8616"/>
            <a:ext cx="10515600" cy="620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77393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619A79-5173-0730-1916-8B882068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8A9AA5-8C1F-0E46-7A37-F9CAA01DA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AA07ED7-C141-D794-B323-4E607C10D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801" y="195091"/>
            <a:ext cx="6354567" cy="646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00984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EB43BB-7BE5-2AC5-8860-09231849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0656D6E-A0CE-AB56-759D-59AA101C7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80F2030-8601-B34C-56DB-671DD9BCC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633" y="20266"/>
            <a:ext cx="6739879" cy="683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9808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199E1B1-A8C0-4FE8-A5A8-1CB41D69F8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4A8DE83-DE75-4B41-9DB4-A7EC0B0DEC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7009A0A-BEF5-4EAC-AF15-E4F9F002E2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C8E661-3A78-BB84-9E76-EDB12AA21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Today’s 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7D6A1774-11D8-ABB8-7DDD-9F358E901E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590457852"/>
              </p:ext>
            </p:extLst>
          </p:nvPr>
        </p:nvGraphicFramePr>
        <p:xfrm>
          <a:off x="1495915" y="1966293"/>
          <a:ext cx="9200170" cy="4452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595">
                  <a:extLst>
                    <a:ext uri="{9D8B030D-6E8A-4147-A177-3AD203B41FA5}">
                      <a16:colId xmlns:a16="http://schemas.microsoft.com/office/drawing/2014/main" xmlns="" val="3664232698"/>
                    </a:ext>
                  </a:extLst>
                </a:gridCol>
                <a:gridCol w="1638099">
                  <a:extLst>
                    <a:ext uri="{9D8B030D-6E8A-4147-A177-3AD203B41FA5}">
                      <a16:colId xmlns:a16="http://schemas.microsoft.com/office/drawing/2014/main" xmlns="" val="724555680"/>
                    </a:ext>
                  </a:extLst>
                </a:gridCol>
                <a:gridCol w="4811629">
                  <a:extLst>
                    <a:ext uri="{9D8B030D-6E8A-4147-A177-3AD203B41FA5}">
                      <a16:colId xmlns:a16="http://schemas.microsoft.com/office/drawing/2014/main" xmlns="" val="3062442246"/>
                    </a:ext>
                  </a:extLst>
                </a:gridCol>
                <a:gridCol w="1557847">
                  <a:extLst>
                    <a:ext uri="{9D8B030D-6E8A-4147-A177-3AD203B41FA5}">
                      <a16:colId xmlns:a16="http://schemas.microsoft.com/office/drawing/2014/main" xmlns="" val="2968452975"/>
                    </a:ext>
                  </a:extLst>
                </a:gridCol>
              </a:tblGrid>
              <a:tr h="2343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Day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Topic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Chapter Details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Time Duration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extLst>
                  <a:ext uri="{0D108BD9-81ED-4DB2-BD59-A6C34878D82A}">
                    <a16:rowId xmlns:a16="http://schemas.microsoft.com/office/drawing/2014/main" xmlns="" val="2910515699"/>
                  </a:ext>
                </a:extLst>
              </a:tr>
              <a:tr h="234325">
                <a:tc rowSpan="18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Day 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ctr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the CASE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Basic CASE statements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60 mins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ctr"/>
                </a:tc>
                <a:extLst>
                  <a:ext uri="{0D108BD9-81ED-4DB2-BD59-A6C34878D82A}">
                    <a16:rowId xmlns:a16="http://schemas.microsoft.com/office/drawing/2014/main" xmlns="" val="2900154608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CASE statements comparing column values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64455210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CASE statements comparing two column values part 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35353917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Filtering your CASE statement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09809775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CASE WHEN with aggregate functions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83048135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COUNT using CASE WHEN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91539116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COUNT and CASE WHEN with multiple conditions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99971051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Calculating percent with CASE and AVG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36228249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 mins Break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82458537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dates and timestamps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Date/time types and formats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60 mins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ctr"/>
                </a:tc>
                <a:extLst>
                  <a:ext uri="{0D108BD9-81ED-4DB2-BD59-A6C34878D82A}">
                    <a16:rowId xmlns:a16="http://schemas.microsoft.com/office/drawing/2014/main" xmlns="" val="3825976405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Date arithmetic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6169687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Completion time by category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42068339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Date/time components and aggregation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30912189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Variation by day of week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46601784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Date truncation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560929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Aggregating with date/time series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09338047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Find missing dates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40960732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Custom aggregation periods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46855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370397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C3836B-1D07-CD71-6E82-50B255650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414CEF-2DE1-3917-2794-04174291D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678C240-8F38-68D8-EAF1-1257FE5DB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129" y="51594"/>
            <a:ext cx="8170862" cy="680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48027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E89872-583B-9BC1-C011-71E6B9F54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10A50B-D4B5-7076-00F9-D24A4532C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E02ECFD-67E9-39C7-C82A-A0726E68B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51" y="277596"/>
            <a:ext cx="10747652" cy="621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25744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3AE304-24E0-4941-25DD-535997386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F7FB94-2C07-6DA6-9DE5-9C48F7F6E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E006936-9C61-4BF0-FF06-3B8CD6D1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314" y="0"/>
            <a:ext cx="6346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39520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4E6167-2B05-DC3D-0B9E-1138C9956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8795C7-F78C-033C-80CD-F6EEF24E3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7DC7E06-53DB-E07E-839F-7F9E939F6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6036"/>
            <a:ext cx="797696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70204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08BA66-4AFA-AB9F-8FA7-4952B7ED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E2394A-5A22-2D6B-BE95-17BA37AAD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7A819D1-973D-56A4-6D24-5EA0689BC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001" y="365125"/>
            <a:ext cx="7691997" cy="63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47503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38F8BB-E5BD-1186-6DC4-8315F35A4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19B4DA-A71B-91A2-351E-FE5FE67E6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9CE172C-16EC-3F8F-DF56-8B3D31A9B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61" y="134021"/>
            <a:ext cx="10145301" cy="65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45991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7EF1EA-6B8C-3B46-B305-478D0DAC7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8EF17B-DA54-92E6-FBFC-06464CB9E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93385B7-ADEC-9D93-C5A2-A47351A6E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57273"/>
            <a:ext cx="9582150" cy="65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50886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456349-26B7-6A3A-87A2-CCEEBAE5B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C26791-F515-FB1A-7BC7-5CB682DE1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46C717-8B79-0DD1-9D92-4F8EB9064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84" y="126874"/>
            <a:ext cx="9749133" cy="660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32419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0FFC32-DB95-964A-76E3-676CF083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231C76-7C79-B330-CD2D-6D5B31C01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76A4212-5231-337E-6A5F-D5A5757C4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560" y="166335"/>
            <a:ext cx="5729590" cy="666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32705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83F359-F6FB-EB8C-9F5E-E486691E9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B83020-898D-0B87-73BF-B06C999F1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FD57272-D651-A687-5411-FD48F9099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40" y="0"/>
            <a:ext cx="7196509" cy="692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0901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B761509-3B9A-49A6-A84B-C3D8681169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xmlns="" id="{91DE43FD-EB47-414A-B0AB-169B0FFFA5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0F57E6F-3948-5B08-0BE6-1C3E812B9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655" y="0"/>
            <a:ext cx="6083895" cy="688409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58495BCC-CE77-4CC2-952E-846F41119F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1B42538B-E30F-4967-A6C1-8EBA775F4D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xmlns="" id="{9A6BD9AC-4DE7-4B20-8547-4E3B375C21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476890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EA7A25-363E-7C24-F438-BC34A89E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A62D91-69BC-379B-C7A7-297B742B9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9D03988-5118-1A97-9FFC-7B37EA6A9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60" y="83568"/>
            <a:ext cx="5563190" cy="669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11854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B2B9C2-03B9-7F82-EDFD-52857ECB1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EFE010F-6CEE-E116-9487-9826CFD87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D89A262-B630-7D42-F9B7-B2C4F3640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24" y="99859"/>
            <a:ext cx="8128293" cy="665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42898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35B2F8-FCF9-9E0E-5AD3-F8DEF95F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669E4C1-BF02-B6A2-8E73-D2A6C7216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9B52913-EA72-9FC5-FD8E-4702246F8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99" y="182562"/>
            <a:ext cx="7868041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3126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101824-2BB4-9E3B-A28E-D2902ADE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08F9235-BC85-7425-96D7-6FC4C04F4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38984C-8959-50A4-CCFC-7EFA689C9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61" y="0"/>
            <a:ext cx="7515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17192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95A05F-CCBF-B951-4714-7C089B1F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1B07A9-A448-E2F8-0BC6-300B8C51B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BDE90B2-5CB6-F58C-29BC-67BC34E83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58896"/>
            <a:ext cx="8039100" cy="67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14493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1">
            <a:extLst>
              <a:ext uri="{FF2B5EF4-FFF2-40B4-BE49-F238E27FC236}">
                <a16:creationId xmlns:a16="http://schemas.microsoft.com/office/drawing/2014/main" xmlns="" id="{443DCF57-EA48-AE66-4668-C4BE46C2F6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849438"/>
            <a:ext cx="12192000" cy="31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41611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2">
            <a:extLst>
              <a:ext uri="{FF2B5EF4-FFF2-40B4-BE49-F238E27FC236}">
                <a16:creationId xmlns:a16="http://schemas.microsoft.com/office/drawing/2014/main" xmlns="" id="{B0AD8BCA-3A87-9863-5361-A69ECA4BD4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760538"/>
            <a:ext cx="12192000" cy="33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74836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3">
            <a:extLst>
              <a:ext uri="{FF2B5EF4-FFF2-40B4-BE49-F238E27FC236}">
                <a16:creationId xmlns:a16="http://schemas.microsoft.com/office/drawing/2014/main" xmlns="" id="{834E72DE-3B5D-8913-3A63-281566B7DB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90538"/>
            <a:ext cx="1219200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05424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4">
            <a:extLst>
              <a:ext uri="{FF2B5EF4-FFF2-40B4-BE49-F238E27FC236}">
                <a16:creationId xmlns:a16="http://schemas.microsoft.com/office/drawing/2014/main" xmlns="" id="{5460B9C2-85CC-CDE0-00C0-15C472FEB6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58788"/>
            <a:ext cx="12192000" cy="593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23484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5">
            <a:extLst>
              <a:ext uri="{FF2B5EF4-FFF2-40B4-BE49-F238E27FC236}">
                <a16:creationId xmlns:a16="http://schemas.microsoft.com/office/drawing/2014/main" xmlns="" id="{830FCC3E-C6F0-5A20-6461-D528178A8C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54025"/>
            <a:ext cx="12192000" cy="59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78971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B761509-3B9A-49A6-A84B-C3D8681169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xmlns="" id="{91DE43FD-EB47-414A-B0AB-169B0FFFA5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58495BCC-CE77-4CC2-952E-846F41119F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1B42538B-E30F-4967-A6C1-8EBA775F4D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xmlns="" id="{9A6BD9AC-4DE7-4B20-8547-4E3B375C21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380376F-FBFB-B236-9EA5-D5425DF07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EF26EC7-2B73-5AE8-3792-D303A798D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41" y="352421"/>
            <a:ext cx="7532748" cy="59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31677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6">
            <a:extLst>
              <a:ext uri="{FF2B5EF4-FFF2-40B4-BE49-F238E27FC236}">
                <a16:creationId xmlns:a16="http://schemas.microsoft.com/office/drawing/2014/main" xmlns="" id="{BF5F8A6B-77B5-B7D7-6A1D-35A9C77969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80988"/>
            <a:ext cx="1219200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63108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7">
            <a:extLst>
              <a:ext uri="{FF2B5EF4-FFF2-40B4-BE49-F238E27FC236}">
                <a16:creationId xmlns:a16="http://schemas.microsoft.com/office/drawing/2014/main" xmlns="" id="{7DDC038C-EBB3-03FD-9716-4F652EC957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589088"/>
            <a:ext cx="12192000" cy="367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97569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8">
            <a:extLst>
              <a:ext uri="{FF2B5EF4-FFF2-40B4-BE49-F238E27FC236}">
                <a16:creationId xmlns:a16="http://schemas.microsoft.com/office/drawing/2014/main" xmlns="" id="{1FF22521-BC4D-C8B2-8B4E-2D12BD0FC4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81013"/>
            <a:ext cx="121920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47729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0">
            <a:extLst>
              <a:ext uri="{FF2B5EF4-FFF2-40B4-BE49-F238E27FC236}">
                <a16:creationId xmlns:a16="http://schemas.microsoft.com/office/drawing/2014/main" xmlns="" id="{DA3CAF18-1F31-0903-A77C-0D0683325B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55763"/>
            <a:ext cx="12192000" cy="354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33254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1">
            <a:extLst>
              <a:ext uri="{FF2B5EF4-FFF2-40B4-BE49-F238E27FC236}">
                <a16:creationId xmlns:a16="http://schemas.microsoft.com/office/drawing/2014/main" xmlns="" id="{8F1ACA8F-C925-4EE0-BA69-0DAE79221A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58788"/>
            <a:ext cx="12192000" cy="593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6997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2">
            <a:extLst>
              <a:ext uri="{FF2B5EF4-FFF2-40B4-BE49-F238E27FC236}">
                <a16:creationId xmlns:a16="http://schemas.microsoft.com/office/drawing/2014/main" xmlns="" id="{AE9E26E8-52A6-DCF3-8850-EDDCE63B1E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77419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3">
            <a:extLst>
              <a:ext uri="{FF2B5EF4-FFF2-40B4-BE49-F238E27FC236}">
                <a16:creationId xmlns:a16="http://schemas.microsoft.com/office/drawing/2014/main" xmlns="" id="{4317C546-4578-07C1-D597-9FF67960D4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00075"/>
            <a:ext cx="12192000" cy="56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664542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4">
            <a:extLst>
              <a:ext uri="{FF2B5EF4-FFF2-40B4-BE49-F238E27FC236}">
                <a16:creationId xmlns:a16="http://schemas.microsoft.com/office/drawing/2014/main" xmlns="" id="{B7764305-9889-4B5C-FF14-9BD5ABDEFF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09613"/>
            <a:ext cx="12192000" cy="54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87828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5">
            <a:extLst>
              <a:ext uri="{FF2B5EF4-FFF2-40B4-BE49-F238E27FC236}">
                <a16:creationId xmlns:a16="http://schemas.microsoft.com/office/drawing/2014/main" xmlns="" id="{FE917F00-F18E-49AC-0015-22BE99A1CF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85775"/>
            <a:ext cx="121920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629270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6">
            <a:extLst>
              <a:ext uri="{FF2B5EF4-FFF2-40B4-BE49-F238E27FC236}">
                <a16:creationId xmlns:a16="http://schemas.microsoft.com/office/drawing/2014/main" xmlns="" id="{E31F656D-40C4-67E2-9BCC-13840CBE21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95300"/>
            <a:ext cx="1219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56314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A74FC4-0A53-4C40-0EE9-BFE91CA53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B79831-D647-1ABE-259E-70B8375A3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4A093C0-1D7E-310B-87BB-58A05450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978" y="19820"/>
            <a:ext cx="7233880" cy="683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12857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8">
            <a:extLst>
              <a:ext uri="{FF2B5EF4-FFF2-40B4-BE49-F238E27FC236}">
                <a16:creationId xmlns:a16="http://schemas.microsoft.com/office/drawing/2014/main" xmlns="" id="{8BABCF3B-87E9-3231-C6DC-36BE5FE8FC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3388"/>
            <a:ext cx="121920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89392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0">
            <a:extLst>
              <a:ext uri="{FF2B5EF4-FFF2-40B4-BE49-F238E27FC236}">
                <a16:creationId xmlns:a16="http://schemas.microsoft.com/office/drawing/2014/main" xmlns="" id="{80EC51BE-DF86-38E8-238A-AFB181EF5D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790700"/>
            <a:ext cx="12192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353347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1">
            <a:extLst>
              <a:ext uri="{FF2B5EF4-FFF2-40B4-BE49-F238E27FC236}">
                <a16:creationId xmlns:a16="http://schemas.microsoft.com/office/drawing/2014/main" xmlns="" id="{9F8A805A-11C6-5E55-1C28-095184C304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866900"/>
            <a:ext cx="12192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92533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2">
            <a:extLst>
              <a:ext uri="{FF2B5EF4-FFF2-40B4-BE49-F238E27FC236}">
                <a16:creationId xmlns:a16="http://schemas.microsoft.com/office/drawing/2014/main" xmlns="" id="{218A39D6-9ACF-5E07-06AB-D7B2941143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955675"/>
            <a:ext cx="12192000" cy="494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068954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3">
            <a:extLst>
              <a:ext uri="{FF2B5EF4-FFF2-40B4-BE49-F238E27FC236}">
                <a16:creationId xmlns:a16="http://schemas.microsoft.com/office/drawing/2014/main" xmlns="" id="{DD239C6D-0926-A437-83B1-B9365F86D2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201738"/>
            <a:ext cx="12192000" cy="44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05683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4">
            <a:extLst>
              <a:ext uri="{FF2B5EF4-FFF2-40B4-BE49-F238E27FC236}">
                <a16:creationId xmlns:a16="http://schemas.microsoft.com/office/drawing/2014/main" xmlns="" id="{88EC0734-C33D-357A-7E65-AF80D1FDE1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68313"/>
            <a:ext cx="12192000" cy="591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7367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5">
            <a:extLst>
              <a:ext uri="{FF2B5EF4-FFF2-40B4-BE49-F238E27FC236}">
                <a16:creationId xmlns:a16="http://schemas.microsoft.com/office/drawing/2014/main" xmlns="" id="{6668E26F-8465-4C02-0AFD-C7724A2627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35223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6">
            <a:extLst>
              <a:ext uri="{FF2B5EF4-FFF2-40B4-BE49-F238E27FC236}">
                <a16:creationId xmlns:a16="http://schemas.microsoft.com/office/drawing/2014/main" xmlns="" id="{D344B06C-CFB9-A61C-6F3F-D646CBA342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28625"/>
            <a:ext cx="12192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578189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7">
            <a:extLst>
              <a:ext uri="{FF2B5EF4-FFF2-40B4-BE49-F238E27FC236}">
                <a16:creationId xmlns:a16="http://schemas.microsoft.com/office/drawing/2014/main" xmlns="" id="{6E6D4A02-FEAF-BCC8-D1D7-0B7DE03A66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76238"/>
            <a:ext cx="121920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37996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8">
            <a:extLst>
              <a:ext uri="{FF2B5EF4-FFF2-40B4-BE49-F238E27FC236}">
                <a16:creationId xmlns:a16="http://schemas.microsoft.com/office/drawing/2014/main" xmlns="" id="{18094609-7BB1-E9D0-E438-640796D3C2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858963"/>
            <a:ext cx="12192000" cy="31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67644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8455DD-6F07-E746-20C8-9A9B8D5D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A37F7E-B00B-C795-0F21-A86C2DA66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F9BDD67-75C2-C4E1-D7D6-1C064C0D9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8" y="136183"/>
            <a:ext cx="11822864" cy="62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13368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9">
            <a:extLst>
              <a:ext uri="{FF2B5EF4-FFF2-40B4-BE49-F238E27FC236}">
                <a16:creationId xmlns:a16="http://schemas.microsoft.com/office/drawing/2014/main" xmlns="" id="{33EE84CE-B26E-0986-CD95-95CBCEE5A4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3388"/>
            <a:ext cx="121920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5745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30">
            <a:extLst>
              <a:ext uri="{FF2B5EF4-FFF2-40B4-BE49-F238E27FC236}">
                <a16:creationId xmlns:a16="http://schemas.microsoft.com/office/drawing/2014/main" xmlns="" id="{C66110ED-597A-9C9B-27F9-9DA040DED7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73075"/>
            <a:ext cx="12192000" cy="591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63238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31">
            <a:extLst>
              <a:ext uri="{FF2B5EF4-FFF2-40B4-BE49-F238E27FC236}">
                <a16:creationId xmlns:a16="http://schemas.microsoft.com/office/drawing/2014/main" xmlns="" id="{248FB27C-3B0D-95D7-341A-5BB03831E4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19933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01">
            <a:extLst>
              <a:ext uri="{FF2B5EF4-FFF2-40B4-BE49-F238E27FC236}">
                <a16:creationId xmlns:a16="http://schemas.microsoft.com/office/drawing/2014/main" xmlns="" id="{09A376DA-8C62-1520-6218-DED956B02E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819275"/>
            <a:ext cx="12192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057253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999184D-4F32-826C-5E4E-97B9DEFBB364}"/>
              </a:ext>
            </a:extLst>
          </p:cNvPr>
          <p:cNvSpPr txBox="1"/>
          <p:nvPr/>
        </p:nvSpPr>
        <p:spPr>
          <a:xfrm>
            <a:off x="1022684" y="1855548"/>
            <a:ext cx="458196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</a:t>
            </a:r>
          </a:p>
          <a:p>
            <a:r>
              <a:rPr lang="en-US" dirty="0"/>
              <a:t>  FROM [Sach].[</a:t>
            </a:r>
            <a:r>
              <a:rPr lang="en-US" dirty="0" err="1"/>
              <a:t>dbo</a:t>
            </a:r>
            <a:r>
              <a:rPr lang="en-US" dirty="0"/>
              <a:t>].[laptop]</a:t>
            </a:r>
          </a:p>
          <a:p>
            <a:r>
              <a:rPr lang="en-US" dirty="0"/>
              <a:t>  order by ratings </a:t>
            </a:r>
          </a:p>
          <a:p>
            <a:r>
              <a:rPr lang="en-US" dirty="0"/>
              <a:t>  offset 2 rows fetch first 10 rows only </a:t>
            </a:r>
          </a:p>
          <a:p>
            <a:endParaRPr lang="en-US" dirty="0"/>
          </a:p>
          <a:p>
            <a:r>
              <a:rPr lang="en-US" dirty="0"/>
              <a:t>-- Offset fetch is only used with order by clause</a:t>
            </a:r>
          </a:p>
          <a:p>
            <a:endParaRPr lang="en-US" dirty="0"/>
          </a:p>
          <a:p>
            <a:r>
              <a:rPr lang="en-US" dirty="0"/>
              <a:t>SELECT top 50 percent *</a:t>
            </a:r>
          </a:p>
          <a:p>
            <a:r>
              <a:rPr lang="en-US" dirty="0"/>
              <a:t>  FROM [Sach].[</a:t>
            </a:r>
            <a:r>
              <a:rPr lang="en-US" dirty="0" err="1"/>
              <a:t>dbo</a:t>
            </a:r>
            <a:r>
              <a:rPr lang="en-US" dirty="0"/>
              <a:t>].[laptop]</a:t>
            </a:r>
          </a:p>
          <a:p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SELECT top 2 with ties *</a:t>
            </a:r>
          </a:p>
          <a:p>
            <a:r>
              <a:rPr lang="en-US" dirty="0"/>
              <a:t>  FROM [Sach].[</a:t>
            </a:r>
            <a:r>
              <a:rPr lang="en-US" dirty="0" err="1"/>
              <a:t>dbo</a:t>
            </a:r>
            <a:r>
              <a:rPr lang="en-US" dirty="0"/>
              <a:t>].[laptop]</a:t>
            </a:r>
          </a:p>
          <a:p>
            <a:r>
              <a:rPr lang="en-US" dirty="0"/>
              <a:t>  order by ratings desc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421EAC9-5A0B-CF3F-BD73-443E6794F3B1}"/>
              </a:ext>
            </a:extLst>
          </p:cNvPr>
          <p:cNvSpPr txBox="1"/>
          <p:nvPr/>
        </p:nvSpPr>
        <p:spPr>
          <a:xfrm>
            <a:off x="6166251" y="1163052"/>
            <a:ext cx="389369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</a:t>
            </a:r>
          </a:p>
          <a:p>
            <a:r>
              <a:rPr lang="en-US" dirty="0"/>
              <a:t>  FROM [Sach].[</a:t>
            </a:r>
            <a:r>
              <a:rPr lang="en-US" dirty="0" err="1"/>
              <a:t>dbo</a:t>
            </a:r>
            <a:r>
              <a:rPr lang="en-US" dirty="0"/>
              <a:t>].[laptop]</a:t>
            </a:r>
          </a:p>
          <a:p>
            <a:r>
              <a:rPr lang="en-US" dirty="0"/>
              <a:t>  order by ratings desc</a:t>
            </a:r>
          </a:p>
          <a:p>
            <a:r>
              <a:rPr lang="en-US" dirty="0"/>
              <a:t>  offset 1 rows fetch next 10 rows only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SELECT *</a:t>
            </a:r>
          </a:p>
          <a:p>
            <a:r>
              <a:rPr lang="en-US" dirty="0"/>
              <a:t>  FROM [Sach].[</a:t>
            </a:r>
            <a:r>
              <a:rPr lang="en-US" dirty="0" err="1"/>
              <a:t>dbo</a:t>
            </a:r>
            <a:r>
              <a:rPr lang="en-US" dirty="0"/>
              <a:t>].[laptop]</a:t>
            </a:r>
          </a:p>
          <a:p>
            <a:r>
              <a:rPr lang="en-US" dirty="0"/>
              <a:t>  order by ratings </a:t>
            </a:r>
          </a:p>
          <a:p>
            <a:r>
              <a:rPr lang="en-US" dirty="0"/>
              <a:t>  offset 2 rows fetch next 10 rows only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SELECT distinct *</a:t>
            </a:r>
          </a:p>
          <a:p>
            <a:r>
              <a:rPr lang="en-US" dirty="0"/>
              <a:t>  FROM [Sach].[</a:t>
            </a:r>
            <a:r>
              <a:rPr lang="en-US" dirty="0" err="1"/>
              <a:t>dbo</a:t>
            </a:r>
            <a:r>
              <a:rPr lang="en-US" dirty="0"/>
              <a:t>].[laptop]</a:t>
            </a:r>
          </a:p>
          <a:p>
            <a:r>
              <a:rPr lang="en-US" dirty="0"/>
              <a:t>  order by ratings </a:t>
            </a:r>
          </a:p>
          <a:p>
            <a:r>
              <a:rPr lang="en-US" dirty="0"/>
              <a:t>  offset 2 rows fetch next 10 rows only  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806E39-C1E1-CFD2-275B-2DB6514ED945}"/>
              </a:ext>
            </a:extLst>
          </p:cNvPr>
          <p:cNvSpPr txBox="1"/>
          <p:nvPr/>
        </p:nvSpPr>
        <p:spPr>
          <a:xfrm>
            <a:off x="1303287" y="248652"/>
            <a:ext cx="32515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Offset, Fetch and  top:</a:t>
            </a:r>
          </a:p>
        </p:txBody>
      </p:sp>
    </p:spTree>
    <p:extLst>
      <p:ext uri="{BB962C8B-B14F-4D97-AF65-F5344CB8AC3E}">
        <p14:creationId xmlns:p14="http://schemas.microsoft.com/office/powerpoint/2010/main" xmlns="" val="33748697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A5AA5BC-8628-A82C-811E-B4BA0CE1B384}"/>
              </a:ext>
            </a:extLst>
          </p:cNvPr>
          <p:cNvSpPr txBox="1"/>
          <p:nvPr/>
        </p:nvSpPr>
        <p:spPr>
          <a:xfrm>
            <a:off x="417095" y="1477328"/>
            <a:ext cx="10736179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b="0" i="0" dirty="0">
                <a:solidFill>
                  <a:srgbClr val="FFFF00"/>
                </a:solidFill>
                <a:effectLst/>
                <a:latin typeface="sfmono-regular"/>
              </a:rPr>
              <a:t>CURRENT_TIMESTAMP:</a:t>
            </a:r>
          </a:p>
          <a:p>
            <a:pPr algn="l"/>
            <a:endParaRPr lang="en-US" sz="2500" b="0" i="0" dirty="0">
              <a:effectLst/>
              <a:latin typeface="sfmono-regular"/>
            </a:endParaRPr>
          </a:p>
          <a:p>
            <a:pPr algn="l"/>
            <a:r>
              <a:rPr lang="en-US" sz="2500" b="0" i="0" dirty="0">
                <a:effectLst/>
                <a:latin typeface="sfmono-regular"/>
              </a:rPr>
              <a:t>CURRENT_TIMESTAMP is an ANSI SQL standard way to obtain the current date and time.</a:t>
            </a:r>
          </a:p>
          <a:p>
            <a:pPr algn="l"/>
            <a:r>
              <a:rPr lang="en-US" sz="2500" b="0" i="0" dirty="0">
                <a:effectLst/>
                <a:latin typeface="sfmono-regular"/>
              </a:rPr>
              <a:t>It can be used in SQL Server as well as in many other database systems.</a:t>
            </a:r>
          </a:p>
          <a:p>
            <a:pPr algn="l"/>
            <a:r>
              <a:rPr lang="en-US" sz="2500" b="0" i="0" dirty="0">
                <a:effectLst/>
                <a:latin typeface="sfmono-regular"/>
              </a:rPr>
              <a:t>The precision of the timestamp may vary depending on the specific database system, but it typically includes seconds.</a:t>
            </a:r>
          </a:p>
          <a:p>
            <a:pPr algn="l"/>
            <a:endParaRPr lang="en-US" sz="2500" b="0" i="0" dirty="0">
              <a:effectLst/>
              <a:latin typeface="sfmono-regular"/>
            </a:endParaRPr>
          </a:p>
          <a:p>
            <a:pPr algn="l"/>
            <a:r>
              <a:rPr lang="en-US" sz="2500" b="0" i="0" dirty="0" err="1">
                <a:solidFill>
                  <a:srgbClr val="FFFF00"/>
                </a:solidFill>
                <a:effectLst/>
                <a:latin typeface="sfmono-regular"/>
              </a:rPr>
              <a:t>getdate</a:t>
            </a:r>
            <a:r>
              <a:rPr lang="en-US" sz="2500" b="0" i="0" dirty="0">
                <a:solidFill>
                  <a:srgbClr val="FFFF00"/>
                </a:solidFill>
                <a:effectLst/>
                <a:latin typeface="sfmono-regular"/>
              </a:rPr>
              <a:t>():</a:t>
            </a:r>
          </a:p>
          <a:p>
            <a:pPr algn="l"/>
            <a:endParaRPr lang="en-US" sz="2500" b="0" i="0" dirty="0">
              <a:effectLst/>
              <a:latin typeface="sfmono-regular"/>
            </a:endParaRPr>
          </a:p>
          <a:p>
            <a:pPr algn="l"/>
            <a:r>
              <a:rPr lang="en-US" sz="2500" b="0" i="0" dirty="0" err="1">
                <a:effectLst/>
                <a:latin typeface="sfmono-regular"/>
              </a:rPr>
              <a:t>getdate</a:t>
            </a:r>
            <a:r>
              <a:rPr lang="en-US" sz="2500" b="0" i="0" dirty="0">
                <a:effectLst/>
                <a:latin typeface="sfmono-regular"/>
              </a:rPr>
              <a:t>() is specific to Microsoft SQL Server.</a:t>
            </a:r>
          </a:p>
          <a:p>
            <a:pPr algn="l"/>
            <a:r>
              <a:rPr lang="en-US" sz="2500" b="0" i="0" dirty="0">
                <a:effectLst/>
                <a:latin typeface="sfmono-regular"/>
              </a:rPr>
              <a:t>It also retrieves the current date and time but includes milliseconds for higher precision.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C2FE567-B698-8B74-D10D-954198CDA9C7}"/>
              </a:ext>
            </a:extLst>
          </p:cNvPr>
          <p:cNvSpPr txBox="1"/>
          <p:nvPr/>
        </p:nvSpPr>
        <p:spPr>
          <a:xfrm>
            <a:off x="653716" y="0"/>
            <a:ext cx="55385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>
              <a:latin typeface="sfmono-regular"/>
            </a:endParaRPr>
          </a:p>
          <a:p>
            <a:pPr algn="l"/>
            <a:r>
              <a:rPr lang="en-US" dirty="0"/>
              <a:t>SELECT CURRENT_TIMESTAMP;</a:t>
            </a:r>
          </a:p>
          <a:p>
            <a:pPr algn="l"/>
            <a:r>
              <a:rPr lang="en-US" dirty="0"/>
              <a:t>SELECT </a:t>
            </a:r>
            <a:r>
              <a:rPr lang="en-US" dirty="0" err="1"/>
              <a:t>getdate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SELECT </a:t>
            </a:r>
            <a:r>
              <a:rPr lang="en-US" dirty="0" err="1"/>
              <a:t>sysdatetime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SELECT SYSDATETIMEOFFSET();</a:t>
            </a:r>
          </a:p>
        </p:txBody>
      </p:sp>
    </p:spTree>
    <p:extLst>
      <p:ext uri="{BB962C8B-B14F-4D97-AF65-F5344CB8AC3E}">
        <p14:creationId xmlns:p14="http://schemas.microsoft.com/office/powerpoint/2010/main" xmlns="" val="41339697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A5AA5BC-8628-A82C-811E-B4BA0CE1B384}"/>
              </a:ext>
            </a:extLst>
          </p:cNvPr>
          <p:cNvSpPr txBox="1"/>
          <p:nvPr/>
        </p:nvSpPr>
        <p:spPr>
          <a:xfrm>
            <a:off x="5374106" y="420855"/>
            <a:ext cx="8799095" cy="8654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INSERT INTO [tele].[</a:t>
            </a:r>
            <a:r>
              <a:rPr lang="en-US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dbo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].[</a:t>
            </a:r>
            <a:r>
              <a:rPr lang="en-US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CallCenter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([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CustomerID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], [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AgentID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], [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StartTime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], [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EndTime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], [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CallDuration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], [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CallStatus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], [Notes], [Name], [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FathersName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], [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SpouseName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VALUES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(1, 101, '2024-01-16 08:00:00', '2024-01-16 08:30:00', 30, 'Completed', 'Random notes 1', 'John Doe', 'John Doe Sr.', 'Jane Doe'),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2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(2, 102, '2024-01-16 09:00:00', '2024-01-16 09:45:00', 45, 'In Progress', 'Random notes 2', 'Jane Smith', 'John Smith Sr.', 'Jack Smith'),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3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(3, 103, '2024-01-16 10:30:00', '2024-01-16 11:15:00', 45, 'Completed', 'Random notes 3', 'Bob Johnson', 'Bob Johnson Sr.', 'Betty Johnson'),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4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(4, 101, '2024-01-16 08:00:00', '2024-01-16 08:30:00', 30, 'Completed', 'Random notes 1', 'John Doe', 'John Doe Sr.', 'Jane Doe'),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5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(5, 102, '2024-01-16 09:00:00', '2024-01-16 09:45:00', 45, 'In Progress', 'Random notes 2', 'Jane Smith', 'John Smith Sr.', 'Jack Smith'),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6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(6, 103, '2024-01-16 10:30:00', '2024-01-16 11:15:00', 45, 'Completed', 'Random notes 3', 'Bob Johnson', 'Bob Johnson Sr.', 'Betty Johnson'),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7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(7, 101, '2024-01-16 08:00:00', '2024-01-16 08:30:00', 30, 'Completed', 'Random notes 1', 'John Doe', 'John Doe Sr.', 'Jane Doe'),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8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(8, 102, '2024-01-16 09:00:00', '2024-01-16 09:45:00', 45, 'In Progress', 'Random notes 2', 'Jane Smith', 'John Smith Sr.', 'Jack Smith'),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9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(9, 103, '2024-01-16 10:30:00', '2024-01-16 11:15:00', 45, 'Completed', 'Random notes 3', 'Bob Johnson', 'Bob Johnson Sr.', 'Betty Johnson'),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10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(25, 125, '2024-01-16 18:00:00', '2024-01-16 18:45:00', 45, 'Completed', 'Random notes 25', 'Michael Davis', 'Michael Davis Sr.', 'Megan 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Davis'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algn="l"/>
            <a:endParaRPr lang="en-US" sz="900" b="0" i="0" dirty="0">
              <a:effectLst/>
              <a:latin typeface="sfmono-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C2FE567-B698-8B74-D10D-954198CDA9C7}"/>
              </a:ext>
            </a:extLst>
          </p:cNvPr>
          <p:cNvSpPr txBox="1"/>
          <p:nvPr/>
        </p:nvSpPr>
        <p:spPr>
          <a:xfrm>
            <a:off x="320843" y="1582340"/>
            <a:ext cx="452387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sfmono-regular"/>
              </a:rPr>
              <a:t>CREATE TABLE [tele].[</a:t>
            </a:r>
            <a:r>
              <a:rPr lang="en-US" dirty="0" err="1">
                <a:latin typeface="sfmono-regular"/>
              </a:rPr>
              <a:t>dbo</a:t>
            </a:r>
            <a:r>
              <a:rPr lang="en-US" dirty="0">
                <a:latin typeface="sfmono-regular"/>
              </a:rPr>
              <a:t>].[</a:t>
            </a:r>
            <a:r>
              <a:rPr lang="en-US" dirty="0" err="1">
                <a:latin typeface="sfmono-regular"/>
              </a:rPr>
              <a:t>CallCenter</a:t>
            </a:r>
            <a:r>
              <a:rPr lang="en-US" dirty="0">
                <a:latin typeface="sfmono-regular"/>
              </a:rPr>
              <a:t>] (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CallID</a:t>
            </a:r>
            <a:r>
              <a:rPr lang="en-US" dirty="0">
                <a:latin typeface="sfmono-regular"/>
              </a:rPr>
              <a:t>] INT PRIMARY KEY,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CustomerID</a:t>
            </a:r>
            <a:r>
              <a:rPr lang="en-US" dirty="0">
                <a:latin typeface="sfmono-regular"/>
              </a:rPr>
              <a:t>] INT,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AgentID</a:t>
            </a:r>
            <a:r>
              <a:rPr lang="en-US" dirty="0">
                <a:latin typeface="sfmono-regular"/>
              </a:rPr>
              <a:t>] INT,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StartTime</a:t>
            </a:r>
            <a:r>
              <a:rPr lang="en-US" dirty="0">
                <a:latin typeface="sfmono-regular"/>
              </a:rPr>
              <a:t>] DATETIME,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EndTime</a:t>
            </a:r>
            <a:r>
              <a:rPr lang="en-US" dirty="0">
                <a:latin typeface="sfmono-regular"/>
              </a:rPr>
              <a:t>] DATETIME,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CallDuration</a:t>
            </a:r>
            <a:r>
              <a:rPr lang="en-US" dirty="0">
                <a:latin typeface="sfmono-regular"/>
              </a:rPr>
              <a:t>] INT,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CallStatus</a:t>
            </a:r>
            <a:r>
              <a:rPr lang="en-US" dirty="0">
                <a:latin typeface="sfmono-regular"/>
              </a:rPr>
              <a:t>] VARCHAR(255),</a:t>
            </a:r>
          </a:p>
          <a:p>
            <a:pPr algn="l"/>
            <a:r>
              <a:rPr lang="en-US" dirty="0">
                <a:latin typeface="sfmono-regular"/>
              </a:rPr>
              <a:t>    [Notes] TEXT,</a:t>
            </a:r>
          </a:p>
          <a:p>
            <a:pPr algn="l"/>
            <a:r>
              <a:rPr lang="en-US" dirty="0">
                <a:latin typeface="sfmono-regular"/>
              </a:rPr>
              <a:t>    [Name] VARCHAR(255),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FathersName</a:t>
            </a:r>
            <a:r>
              <a:rPr lang="en-US" dirty="0">
                <a:latin typeface="sfmono-regular"/>
              </a:rPr>
              <a:t>] VARCHAR(255),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SpouseName</a:t>
            </a:r>
            <a:r>
              <a:rPr lang="en-US" dirty="0">
                <a:latin typeface="sfmono-regular"/>
              </a:rPr>
              <a:t>] VARCHAR(255)</a:t>
            </a:r>
          </a:p>
          <a:p>
            <a:pPr algn="l"/>
            <a:r>
              <a:rPr lang="en-US" dirty="0">
                <a:latin typeface="sfmono-regular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xmlns="" val="33845930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A5AA5BC-8628-A82C-811E-B4BA0CE1B384}"/>
              </a:ext>
            </a:extLst>
          </p:cNvPr>
          <p:cNvSpPr txBox="1"/>
          <p:nvPr/>
        </p:nvSpPr>
        <p:spPr>
          <a:xfrm>
            <a:off x="3569370" y="1070560"/>
            <a:ext cx="8799095" cy="5166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INSERT INTO Product 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SellStartDate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VALUES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(1001, '2024-01-17'), 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1001 and date for the first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(1002, '2024-02-15'), 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1002 and date for the second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(1003, '2024-03-20'),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1003 and date for the third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(1004, '2024-01-17'), 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1001 and date for the first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(1005, '2024-02-15'), 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1002 and date for the second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(1006, '2024-03-20'),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1003 and date for the third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(1007, '2024-01-17'), 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1001 and date for the first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(1008, '2024-02-15'), 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1002 and date for the second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(1009, '2024-03-20'); 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1003 and date for the third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C2FE567-B698-8B74-D10D-954198CDA9C7}"/>
              </a:ext>
            </a:extLst>
          </p:cNvPr>
          <p:cNvSpPr txBox="1"/>
          <p:nvPr/>
        </p:nvSpPr>
        <p:spPr>
          <a:xfrm>
            <a:off x="320843" y="1582340"/>
            <a:ext cx="4523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sfmono-regular"/>
              </a:rPr>
              <a:t>CREATE TABLE Product (</a:t>
            </a:r>
          </a:p>
          <a:p>
            <a:pPr algn="l"/>
            <a:r>
              <a:rPr lang="en-US" dirty="0">
                <a:latin typeface="sfmono-regular"/>
              </a:rPr>
              <a:t>    </a:t>
            </a:r>
            <a:r>
              <a:rPr lang="en-US" dirty="0" err="1">
                <a:latin typeface="sfmono-regular"/>
              </a:rPr>
              <a:t>ProductID</a:t>
            </a:r>
            <a:r>
              <a:rPr lang="en-US" dirty="0">
                <a:latin typeface="sfmono-regular"/>
              </a:rPr>
              <a:t> INT,</a:t>
            </a:r>
          </a:p>
          <a:p>
            <a:pPr algn="l"/>
            <a:r>
              <a:rPr lang="en-US" dirty="0">
                <a:latin typeface="sfmono-regular"/>
              </a:rPr>
              <a:t>    </a:t>
            </a:r>
            <a:r>
              <a:rPr lang="en-US" dirty="0" err="1">
                <a:latin typeface="sfmono-regular"/>
              </a:rPr>
              <a:t>SellStartDate</a:t>
            </a:r>
            <a:r>
              <a:rPr lang="en-US" dirty="0">
                <a:latin typeface="sfmono-regular"/>
              </a:rPr>
              <a:t> DATE</a:t>
            </a:r>
          </a:p>
          <a:p>
            <a:pPr algn="l"/>
            <a:r>
              <a:rPr lang="en-US" dirty="0">
                <a:latin typeface="sfmono-regular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xmlns="" val="2771862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A5AA5BC-8628-A82C-811E-B4BA0CE1B384}"/>
              </a:ext>
            </a:extLst>
          </p:cNvPr>
          <p:cNvSpPr txBox="1"/>
          <p:nvPr/>
        </p:nvSpPr>
        <p:spPr>
          <a:xfrm>
            <a:off x="332873" y="2783555"/>
            <a:ext cx="1037523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0" i="0" dirty="0">
                <a:effectLst/>
                <a:latin typeface="sfmono-regular"/>
              </a:rPr>
              <a:t>SELECT </a:t>
            </a:r>
            <a:r>
              <a:rPr lang="en-US" sz="2200" b="0" i="0" dirty="0" err="1">
                <a:effectLst/>
                <a:latin typeface="sfmono-regular"/>
              </a:rPr>
              <a:t>ProductID</a:t>
            </a:r>
            <a:r>
              <a:rPr lang="en-US" sz="2200" b="0" i="0" dirty="0">
                <a:effectLst/>
                <a:latin typeface="sfmono-regular"/>
              </a:rPr>
              <a:t>, </a:t>
            </a:r>
            <a:r>
              <a:rPr lang="en-US" sz="2200" b="0" i="0" dirty="0" err="1">
                <a:effectLst/>
                <a:latin typeface="sfmono-regular"/>
              </a:rPr>
              <a:t>SellStartDate,datepart</a:t>
            </a:r>
            <a:r>
              <a:rPr lang="en-US" sz="2200" b="0" i="0" dirty="0">
                <a:effectLst/>
                <a:latin typeface="sfmono-regular"/>
              </a:rPr>
              <a:t>(</a:t>
            </a:r>
            <a:r>
              <a:rPr lang="en-US" sz="2200" b="0" i="0" dirty="0" err="1">
                <a:effectLst/>
                <a:latin typeface="sfmono-regular"/>
              </a:rPr>
              <a:t>month,sellstartdate</a:t>
            </a:r>
            <a:r>
              <a:rPr lang="en-US" sz="2200" b="0" i="0" dirty="0">
                <a:effectLst/>
                <a:latin typeface="sfmono-regular"/>
              </a:rPr>
              <a:t>) AS </a:t>
            </a:r>
            <a:r>
              <a:rPr lang="en-US" sz="2200" b="0" i="0" dirty="0" err="1">
                <a:effectLst/>
                <a:latin typeface="sfmono-regular"/>
              </a:rPr>
              <a:t>Extractmonth</a:t>
            </a:r>
            <a:endParaRPr lang="en-US" sz="2200" b="0" i="0" dirty="0">
              <a:effectLst/>
              <a:latin typeface="sfmono-regular"/>
            </a:endParaRPr>
          </a:p>
          <a:p>
            <a:pPr algn="l"/>
            <a:r>
              <a:rPr lang="en-US" sz="2200" b="0" i="0" dirty="0">
                <a:effectLst/>
                <a:latin typeface="sfmono-regular"/>
              </a:rPr>
              <a:t>FROM Product;</a:t>
            </a:r>
          </a:p>
          <a:p>
            <a:pPr algn="l"/>
            <a:r>
              <a:rPr lang="en-US" sz="2200" b="0" i="0" dirty="0">
                <a:effectLst/>
                <a:latin typeface="sfmono-regular"/>
              </a:rPr>
              <a:t> </a:t>
            </a:r>
          </a:p>
          <a:p>
            <a:pPr algn="l"/>
            <a:r>
              <a:rPr lang="en-US" sz="2200" b="0" i="0" dirty="0">
                <a:effectLst/>
                <a:latin typeface="sfmono-regular"/>
              </a:rPr>
              <a:t>SELECT </a:t>
            </a:r>
            <a:r>
              <a:rPr lang="en-US" sz="2200" b="0" i="0" dirty="0" err="1">
                <a:effectLst/>
                <a:latin typeface="sfmono-regular"/>
              </a:rPr>
              <a:t>ProductID</a:t>
            </a:r>
            <a:r>
              <a:rPr lang="en-US" sz="2200" b="0" i="0" dirty="0">
                <a:effectLst/>
                <a:latin typeface="sfmono-regular"/>
              </a:rPr>
              <a:t>, </a:t>
            </a:r>
            <a:r>
              <a:rPr lang="en-US" sz="2200" b="0" i="0" dirty="0" err="1">
                <a:effectLst/>
                <a:latin typeface="sfmono-regular"/>
              </a:rPr>
              <a:t>SellStartDate,day</a:t>
            </a:r>
            <a:r>
              <a:rPr lang="en-US" sz="2200" b="0" i="0" dirty="0">
                <a:effectLst/>
                <a:latin typeface="sfmono-regular"/>
              </a:rPr>
              <a:t>(</a:t>
            </a:r>
            <a:r>
              <a:rPr lang="en-US" sz="2200" b="0" i="0" dirty="0" err="1">
                <a:effectLst/>
                <a:latin typeface="sfmono-regular"/>
              </a:rPr>
              <a:t>sellstartdate</a:t>
            </a:r>
            <a:r>
              <a:rPr lang="en-US" sz="2200" b="0" i="0" dirty="0">
                <a:effectLst/>
                <a:latin typeface="sfmono-regular"/>
              </a:rPr>
              <a:t>) AS </a:t>
            </a:r>
            <a:r>
              <a:rPr lang="en-US" sz="2200" b="0" i="0" dirty="0" err="1">
                <a:effectLst/>
                <a:latin typeface="sfmono-regular"/>
              </a:rPr>
              <a:t>ExtractDay</a:t>
            </a:r>
            <a:endParaRPr lang="en-US" sz="2200" b="0" i="0" dirty="0">
              <a:effectLst/>
              <a:latin typeface="sfmono-regular"/>
            </a:endParaRPr>
          </a:p>
          <a:p>
            <a:pPr algn="l"/>
            <a:r>
              <a:rPr lang="en-US" sz="2200" b="0" i="0" dirty="0">
                <a:effectLst/>
                <a:latin typeface="sfmono-regular"/>
              </a:rPr>
              <a:t>FROM Product;</a:t>
            </a:r>
          </a:p>
          <a:p>
            <a:pPr algn="l"/>
            <a:r>
              <a:rPr lang="en-US" sz="2200" b="0" i="0" dirty="0">
                <a:effectLst/>
                <a:latin typeface="sfmono-regular"/>
              </a:rPr>
              <a:t> </a:t>
            </a:r>
          </a:p>
          <a:p>
            <a:pPr algn="l"/>
            <a:r>
              <a:rPr lang="en-US" sz="2200" b="0" i="0" dirty="0">
                <a:effectLst/>
                <a:latin typeface="sfmono-regular"/>
              </a:rPr>
              <a:t>SELECT </a:t>
            </a:r>
            <a:r>
              <a:rPr lang="en-US" sz="2200" b="0" i="0" dirty="0" err="1">
                <a:effectLst/>
                <a:latin typeface="sfmono-regular"/>
              </a:rPr>
              <a:t>ProductID</a:t>
            </a:r>
            <a:r>
              <a:rPr lang="en-US" sz="2200" b="0" i="0" dirty="0">
                <a:effectLst/>
                <a:latin typeface="sfmono-regular"/>
              </a:rPr>
              <a:t>, </a:t>
            </a:r>
            <a:r>
              <a:rPr lang="en-US" sz="2200" b="0" i="0" dirty="0" err="1">
                <a:effectLst/>
                <a:latin typeface="sfmono-regular"/>
              </a:rPr>
              <a:t>SellStartDate,month</a:t>
            </a:r>
            <a:r>
              <a:rPr lang="en-US" sz="2200" b="0" i="0" dirty="0">
                <a:effectLst/>
                <a:latin typeface="sfmono-regular"/>
              </a:rPr>
              <a:t>(</a:t>
            </a:r>
            <a:r>
              <a:rPr lang="en-US" sz="2200" b="0" i="0" dirty="0" err="1">
                <a:effectLst/>
                <a:latin typeface="sfmono-regular"/>
              </a:rPr>
              <a:t>sellstartdate</a:t>
            </a:r>
            <a:r>
              <a:rPr lang="en-US" sz="2200" b="0" i="0" dirty="0">
                <a:effectLst/>
                <a:latin typeface="sfmono-regular"/>
              </a:rPr>
              <a:t>) AS </a:t>
            </a:r>
            <a:r>
              <a:rPr lang="en-US" sz="2200" b="0" i="0" dirty="0" err="1">
                <a:effectLst/>
                <a:latin typeface="sfmono-regular"/>
              </a:rPr>
              <a:t>ExtractMonth</a:t>
            </a:r>
            <a:endParaRPr lang="en-US" sz="2200" b="0" i="0" dirty="0">
              <a:effectLst/>
              <a:latin typeface="sfmono-regular"/>
            </a:endParaRPr>
          </a:p>
          <a:p>
            <a:pPr algn="l"/>
            <a:r>
              <a:rPr lang="en-US" sz="2200" b="0" i="0" dirty="0">
                <a:effectLst/>
                <a:latin typeface="sfmono-regular"/>
              </a:rPr>
              <a:t>FROM Product;</a:t>
            </a:r>
          </a:p>
          <a:p>
            <a:pPr algn="l"/>
            <a:r>
              <a:rPr lang="en-US" sz="2200" b="0" i="0" dirty="0">
                <a:effectLst/>
                <a:latin typeface="sfmono-regular"/>
              </a:rPr>
              <a:t> </a:t>
            </a:r>
          </a:p>
          <a:p>
            <a:pPr algn="l"/>
            <a:r>
              <a:rPr lang="en-US" sz="2200" b="0" i="0" dirty="0">
                <a:effectLst/>
                <a:latin typeface="sfmono-regular"/>
              </a:rPr>
              <a:t>SELECT </a:t>
            </a:r>
            <a:r>
              <a:rPr lang="en-US" sz="2200" b="0" i="0" dirty="0" err="1">
                <a:effectLst/>
                <a:latin typeface="sfmono-regular"/>
              </a:rPr>
              <a:t>ProductID</a:t>
            </a:r>
            <a:r>
              <a:rPr lang="en-US" sz="2200" b="0" i="0" dirty="0">
                <a:effectLst/>
                <a:latin typeface="sfmono-regular"/>
              </a:rPr>
              <a:t>, </a:t>
            </a:r>
            <a:r>
              <a:rPr lang="en-US" sz="2200" b="0" i="0" dirty="0" err="1">
                <a:effectLst/>
                <a:latin typeface="sfmono-regular"/>
              </a:rPr>
              <a:t>SellStartDate,year</a:t>
            </a:r>
            <a:r>
              <a:rPr lang="en-US" sz="2200" b="0" i="0" dirty="0">
                <a:effectLst/>
                <a:latin typeface="sfmono-regular"/>
              </a:rPr>
              <a:t>(</a:t>
            </a:r>
            <a:r>
              <a:rPr lang="en-US" sz="2200" b="0" i="0" dirty="0" err="1">
                <a:effectLst/>
                <a:latin typeface="sfmono-regular"/>
              </a:rPr>
              <a:t>sellstartdate</a:t>
            </a:r>
            <a:r>
              <a:rPr lang="en-US" sz="2200" b="0" i="0" dirty="0">
                <a:effectLst/>
                <a:latin typeface="sfmono-regular"/>
              </a:rPr>
              <a:t>) AS </a:t>
            </a:r>
            <a:r>
              <a:rPr lang="en-US" sz="2200" b="0" i="0" dirty="0" err="1">
                <a:effectLst/>
                <a:latin typeface="sfmono-regular"/>
              </a:rPr>
              <a:t>ExtractYear</a:t>
            </a:r>
            <a:endParaRPr lang="en-US" sz="2200" b="0" i="0" dirty="0">
              <a:effectLst/>
              <a:latin typeface="sfmono-regular"/>
            </a:endParaRPr>
          </a:p>
          <a:p>
            <a:pPr algn="l"/>
            <a:r>
              <a:rPr lang="en-US" sz="2200" b="0" i="0" dirty="0">
                <a:effectLst/>
                <a:latin typeface="sfmono-regular"/>
              </a:rPr>
              <a:t>FROM Product;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DF0F954-2D34-C8A7-FE00-F9245DA17660}"/>
              </a:ext>
            </a:extLst>
          </p:cNvPr>
          <p:cNvSpPr txBox="1"/>
          <p:nvPr/>
        </p:nvSpPr>
        <p:spPr>
          <a:xfrm>
            <a:off x="6485021" y="741948"/>
            <a:ext cx="55385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CustomerID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datename</a:t>
            </a:r>
            <a:r>
              <a:rPr lang="en-US" b="0" i="0" dirty="0">
                <a:effectLst/>
                <a:latin typeface="sfmono-regular"/>
              </a:rPr>
              <a:t>(</a:t>
            </a:r>
            <a:r>
              <a:rPr lang="en-US" b="0" i="0" dirty="0" err="1">
                <a:effectLst/>
                <a:latin typeface="sfmono-regular"/>
              </a:rPr>
              <a:t>month,Starttime</a:t>
            </a:r>
            <a:r>
              <a:rPr lang="en-US" b="0" i="0" dirty="0">
                <a:effectLst/>
                <a:latin typeface="sfmono-regular"/>
              </a:rPr>
              <a:t>) AS </a:t>
            </a:r>
            <a:r>
              <a:rPr lang="en-US" b="0" i="0" dirty="0" err="1">
                <a:effectLst/>
                <a:latin typeface="sfmono-regular"/>
              </a:rPr>
              <a:t>Extractmonth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</a:t>
            </a:r>
            <a:r>
              <a:rPr lang="en-US" b="0" i="0" dirty="0" err="1">
                <a:effectLst/>
                <a:latin typeface="sfmono-regular"/>
              </a:rPr>
              <a:t>CallCenter</a:t>
            </a:r>
            <a:r>
              <a:rPr lang="en-US" b="0" i="0" dirty="0">
                <a:effectLst/>
                <a:latin typeface="sfmono-regular"/>
              </a:rPr>
              <a:t>;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 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CustomerID,eomonth</a:t>
            </a:r>
            <a:r>
              <a:rPr lang="en-US" b="0" i="0" dirty="0">
                <a:effectLst/>
                <a:latin typeface="sfmono-regular"/>
              </a:rPr>
              <a:t>(</a:t>
            </a:r>
            <a:r>
              <a:rPr lang="en-US" b="0" i="0" dirty="0" err="1">
                <a:effectLst/>
                <a:latin typeface="sfmono-regular"/>
              </a:rPr>
              <a:t>Starttime</a:t>
            </a:r>
            <a:r>
              <a:rPr lang="en-US" b="0" i="0" dirty="0">
                <a:effectLst/>
                <a:latin typeface="sfmono-regular"/>
              </a:rPr>
              <a:t>) AS </a:t>
            </a:r>
            <a:r>
              <a:rPr lang="en-US" b="0" i="0" dirty="0" err="1">
                <a:effectLst/>
                <a:latin typeface="sfmono-regular"/>
              </a:rPr>
              <a:t>Extractmonth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</a:t>
            </a:r>
            <a:r>
              <a:rPr lang="en-US" b="0" i="0" dirty="0" err="1">
                <a:effectLst/>
                <a:latin typeface="sfmono-regular"/>
              </a:rPr>
              <a:t>CallCenter</a:t>
            </a:r>
            <a:r>
              <a:rPr lang="en-US" b="0" i="0" dirty="0">
                <a:effectLst/>
                <a:latin typeface="sfmono-regular"/>
              </a:rPr>
              <a:t>;</a:t>
            </a:r>
            <a:endParaRPr lang="en-US" dirty="0">
              <a:latin typeface="sfmono-regular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19782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A5AA5BC-8628-A82C-811E-B4BA0CE1B384}"/>
              </a:ext>
            </a:extLst>
          </p:cNvPr>
          <p:cNvSpPr txBox="1"/>
          <p:nvPr/>
        </p:nvSpPr>
        <p:spPr>
          <a:xfrm>
            <a:off x="168442" y="348916"/>
            <a:ext cx="631657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(yyyy,3,sellstartdate)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Product;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(q,3,sellstartdate)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Product;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(m,3,sellstartdate)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Product;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(d,3,sellstartdate)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 Product;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(hh,3,sellstartdate)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 Product;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(n,50,sellstartdate)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 Product;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(s,10,sellstartdate)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 Product;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SellStartDate,SellEndDate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dateadd</a:t>
            </a:r>
            <a:r>
              <a:rPr lang="en-US" sz="1400" b="0" i="0" dirty="0">
                <a:effectLst/>
                <a:latin typeface="sfmono-regular"/>
              </a:rPr>
              <a:t>(ms,50,sellstartdate)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 Product;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DF0F954-2D34-C8A7-FE00-F9245DA17660}"/>
              </a:ext>
            </a:extLst>
          </p:cNvPr>
          <p:cNvSpPr txBox="1"/>
          <p:nvPr/>
        </p:nvSpPr>
        <p:spPr>
          <a:xfrm>
            <a:off x="6485021" y="741948"/>
            <a:ext cx="570697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ProductID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SellStartDate,SellEndDate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dateadd</a:t>
            </a:r>
            <a:r>
              <a:rPr lang="en-US" b="0" i="0" dirty="0">
                <a:effectLst/>
                <a:latin typeface="sfmono-regular"/>
              </a:rPr>
              <a:t>(m,50,sellstartdate) AS </a:t>
            </a:r>
            <a:r>
              <a:rPr lang="en-US" b="0" i="0" dirty="0" err="1">
                <a:effectLst/>
                <a:latin typeface="sfmono-regular"/>
              </a:rPr>
              <a:t>NewSellStartDate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 Product;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ProductID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SellStartDate,SellEndDate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datediff</a:t>
            </a:r>
            <a:r>
              <a:rPr lang="en-US" b="0" i="0" dirty="0">
                <a:effectLst/>
                <a:latin typeface="sfmono-regular"/>
              </a:rPr>
              <a:t>(</a:t>
            </a:r>
            <a:r>
              <a:rPr lang="en-US" b="0" i="0" dirty="0" err="1">
                <a:effectLst/>
                <a:latin typeface="sfmono-regular"/>
              </a:rPr>
              <a:t>yyyy,sellstartdate,sellenddate</a:t>
            </a:r>
            <a:r>
              <a:rPr lang="en-US" b="0" i="0" dirty="0">
                <a:effectLst/>
                <a:latin typeface="sfmono-regular"/>
              </a:rPr>
              <a:t>) AS </a:t>
            </a:r>
            <a:r>
              <a:rPr lang="en-US" b="0" i="0" dirty="0" err="1">
                <a:effectLst/>
                <a:latin typeface="sfmono-regular"/>
              </a:rPr>
              <a:t>diffDate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 Product;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ProductID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SellStartDate,SellEndDate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datediff</a:t>
            </a:r>
            <a:r>
              <a:rPr lang="en-US" b="0" i="0" dirty="0">
                <a:effectLst/>
                <a:latin typeface="sfmono-regular"/>
              </a:rPr>
              <a:t>(</a:t>
            </a:r>
            <a:r>
              <a:rPr lang="en-US" b="0" i="0" dirty="0" err="1">
                <a:effectLst/>
                <a:latin typeface="sfmono-regular"/>
              </a:rPr>
              <a:t>q,sellstartdate,sellenddate</a:t>
            </a:r>
            <a:r>
              <a:rPr lang="en-US" b="0" i="0" dirty="0">
                <a:effectLst/>
                <a:latin typeface="sfmono-regular"/>
              </a:rPr>
              <a:t>) AS </a:t>
            </a:r>
            <a:r>
              <a:rPr lang="en-US" b="0" i="0" dirty="0" err="1">
                <a:effectLst/>
                <a:latin typeface="sfmono-regular"/>
              </a:rPr>
              <a:t>diffDate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 Product;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ProductID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SellStartDate,SellEndDate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datediff</a:t>
            </a:r>
            <a:r>
              <a:rPr lang="en-US" b="0" i="0" dirty="0">
                <a:effectLst/>
                <a:latin typeface="sfmono-regular"/>
              </a:rPr>
              <a:t>(</a:t>
            </a:r>
            <a:r>
              <a:rPr lang="en-US" b="0" i="0" dirty="0" err="1">
                <a:effectLst/>
                <a:latin typeface="sfmono-regular"/>
              </a:rPr>
              <a:t>q,sellstartdate,sellenddate</a:t>
            </a:r>
            <a:r>
              <a:rPr lang="en-US" b="0" i="0" dirty="0">
                <a:effectLst/>
                <a:latin typeface="sfmono-regular"/>
              </a:rPr>
              <a:t>) AS </a:t>
            </a:r>
            <a:r>
              <a:rPr lang="en-US" b="0" i="0" dirty="0" err="1">
                <a:effectLst/>
                <a:latin typeface="sfmono-regular"/>
              </a:rPr>
              <a:t>diffDate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 Product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WHERE </a:t>
            </a:r>
            <a:r>
              <a:rPr lang="en-US" b="0" i="0" dirty="0" err="1">
                <a:effectLst/>
                <a:latin typeface="sfmono-regular"/>
              </a:rPr>
              <a:t>SellEndDate</a:t>
            </a:r>
            <a:r>
              <a:rPr lang="en-US" b="0" i="0" dirty="0">
                <a:effectLst/>
                <a:latin typeface="sfmono-regular"/>
              </a:rPr>
              <a:t> IS NOT NULL;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35009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A87268-C83B-0D6F-B5F5-34F1A4D00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3097D44-BA75-AD37-9AEE-7E2A74B24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446F50E-B1D8-8C60-2924-77302D6A9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834" y="12032"/>
            <a:ext cx="6834082" cy="68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212170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02">
            <a:extLst>
              <a:ext uri="{FF2B5EF4-FFF2-40B4-BE49-F238E27FC236}">
                <a16:creationId xmlns:a16="http://schemas.microsoft.com/office/drawing/2014/main" xmlns="" id="{EA689152-F0A5-846B-1FA1-EB7AA7DB55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216025"/>
            <a:ext cx="12192000" cy="442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47150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04">
            <a:extLst>
              <a:ext uri="{FF2B5EF4-FFF2-40B4-BE49-F238E27FC236}">
                <a16:creationId xmlns:a16="http://schemas.microsoft.com/office/drawing/2014/main" xmlns="" id="{4662CD38-6476-7E80-0ED1-8C2EACDA54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54013"/>
            <a:ext cx="12192000" cy="61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816491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17">
            <a:extLst>
              <a:ext uri="{FF2B5EF4-FFF2-40B4-BE49-F238E27FC236}">
                <a16:creationId xmlns:a16="http://schemas.microsoft.com/office/drawing/2014/main" xmlns="" id="{C5887133-5353-ED8C-9B22-B4E9F9EAD7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819275"/>
            <a:ext cx="12192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25116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29">
            <a:extLst>
              <a:ext uri="{FF2B5EF4-FFF2-40B4-BE49-F238E27FC236}">
                <a16:creationId xmlns:a16="http://schemas.microsoft.com/office/drawing/2014/main" xmlns="" id="{89A66636-CF65-10A4-A428-736D6394F4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830388"/>
            <a:ext cx="12192000" cy="319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50488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37">
            <a:extLst>
              <a:ext uri="{FF2B5EF4-FFF2-40B4-BE49-F238E27FC236}">
                <a16:creationId xmlns:a16="http://schemas.microsoft.com/office/drawing/2014/main" xmlns="" id="{9FE11B69-08B9-5F27-8496-67650C70F2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025650"/>
            <a:ext cx="12192000" cy="28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555423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A5D70A4-1793-00FC-7341-9076B69B2C33}"/>
              </a:ext>
            </a:extLst>
          </p:cNvPr>
          <p:cNvSpPr txBox="1"/>
          <p:nvPr/>
        </p:nvSpPr>
        <p:spPr>
          <a:xfrm>
            <a:off x="4836694" y="409074"/>
            <a:ext cx="15777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Views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F7D968D-A444-C0C6-878D-7F422DE9CCF0}"/>
              </a:ext>
            </a:extLst>
          </p:cNvPr>
          <p:cNvSpPr txBox="1"/>
          <p:nvPr/>
        </p:nvSpPr>
        <p:spPr>
          <a:xfrm>
            <a:off x="216568" y="1395715"/>
            <a:ext cx="388253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 Create a view for the </a:t>
            </a:r>
            <a:r>
              <a:rPr lang="en-US" dirty="0" err="1"/>
              <a:t>CallCenter</a:t>
            </a:r>
            <a:r>
              <a:rPr lang="en-US" dirty="0"/>
              <a:t> table</a:t>
            </a:r>
          </a:p>
          <a:p>
            <a:r>
              <a:rPr lang="en-US" dirty="0"/>
              <a:t>CREATE VIEW </a:t>
            </a:r>
            <a:r>
              <a:rPr lang="en-US" dirty="0" err="1"/>
              <a:t>vwCallCenter</a:t>
            </a:r>
            <a:r>
              <a:rPr lang="en-US" dirty="0"/>
              <a:t> AS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CallID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CustomerID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AgentID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StartTime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EndTime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CallDuration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CallStatus</a:t>
            </a:r>
            <a:r>
              <a:rPr lang="en-US" dirty="0"/>
              <a:t>,</a:t>
            </a:r>
          </a:p>
          <a:p>
            <a:r>
              <a:rPr lang="en-US" dirty="0"/>
              <a:t>    Notes</a:t>
            </a:r>
          </a:p>
          <a:p>
            <a:r>
              <a:rPr lang="en-US" dirty="0"/>
              <a:t>FROM </a:t>
            </a:r>
            <a:r>
              <a:rPr lang="en-US" dirty="0" err="1"/>
              <a:t>CallCenter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7F8B21A-E770-B618-7B1C-32698BD1D797}"/>
              </a:ext>
            </a:extLst>
          </p:cNvPr>
          <p:cNvSpPr txBox="1"/>
          <p:nvPr/>
        </p:nvSpPr>
        <p:spPr>
          <a:xfrm>
            <a:off x="4184483" y="1407747"/>
            <a:ext cx="382303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 Create a view for the Customer table</a:t>
            </a:r>
          </a:p>
          <a:p>
            <a:r>
              <a:rPr lang="en-US" dirty="0"/>
              <a:t>CREATE VIEW </a:t>
            </a:r>
            <a:r>
              <a:rPr lang="en-US" dirty="0" err="1"/>
              <a:t>vwCustomer</a:t>
            </a:r>
            <a:r>
              <a:rPr lang="en-US" dirty="0"/>
              <a:t> AS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CustomerID</a:t>
            </a:r>
            <a:r>
              <a:rPr lang="en-US" dirty="0"/>
              <a:t>,</a:t>
            </a:r>
          </a:p>
          <a:p>
            <a:r>
              <a:rPr lang="en-US" dirty="0"/>
              <a:t>    FirstName,</a:t>
            </a:r>
          </a:p>
          <a:p>
            <a:r>
              <a:rPr lang="en-US" dirty="0"/>
              <a:t>    </a:t>
            </a:r>
            <a:r>
              <a:rPr lang="en-US" dirty="0" err="1"/>
              <a:t>LastName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PhoneNumber</a:t>
            </a:r>
            <a:r>
              <a:rPr lang="en-US" dirty="0"/>
              <a:t>,</a:t>
            </a:r>
          </a:p>
          <a:p>
            <a:r>
              <a:rPr lang="en-US" dirty="0"/>
              <a:t>    Email</a:t>
            </a:r>
          </a:p>
          <a:p>
            <a:r>
              <a:rPr lang="en-US" dirty="0"/>
              <a:t>FROM Customer;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CCE568C-0441-5B97-1B3E-FCE733DB9FB0}"/>
              </a:ext>
            </a:extLst>
          </p:cNvPr>
          <p:cNvSpPr txBox="1"/>
          <p:nvPr/>
        </p:nvSpPr>
        <p:spPr>
          <a:xfrm>
            <a:off x="8007517" y="1407747"/>
            <a:ext cx="34663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 Create a view for the Agent table</a:t>
            </a:r>
          </a:p>
          <a:p>
            <a:r>
              <a:rPr lang="en-US" dirty="0"/>
              <a:t>CREATE VIEW </a:t>
            </a:r>
            <a:r>
              <a:rPr lang="en-US" dirty="0" err="1"/>
              <a:t>vwAgent</a:t>
            </a:r>
            <a:r>
              <a:rPr lang="en-US" dirty="0"/>
              <a:t> AS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AgentID</a:t>
            </a:r>
            <a:r>
              <a:rPr lang="en-US" dirty="0"/>
              <a:t>,</a:t>
            </a:r>
          </a:p>
          <a:p>
            <a:r>
              <a:rPr lang="en-US" dirty="0"/>
              <a:t>    FirstName,</a:t>
            </a:r>
          </a:p>
          <a:p>
            <a:r>
              <a:rPr lang="en-US" dirty="0"/>
              <a:t>    </a:t>
            </a:r>
            <a:r>
              <a:rPr lang="en-US" dirty="0" err="1"/>
              <a:t>LastName</a:t>
            </a:r>
            <a:r>
              <a:rPr lang="en-US" dirty="0"/>
              <a:t>,</a:t>
            </a:r>
          </a:p>
          <a:p>
            <a:r>
              <a:rPr lang="en-US" dirty="0"/>
              <a:t>    Department,</a:t>
            </a:r>
          </a:p>
          <a:p>
            <a:r>
              <a:rPr lang="en-US" dirty="0"/>
              <a:t>    Email</a:t>
            </a:r>
          </a:p>
          <a:p>
            <a:r>
              <a:rPr lang="en-US" dirty="0"/>
              <a:t>FROM Agent;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E8D8EFA-EE2C-6E78-839F-367FF0F91D9B}"/>
              </a:ext>
            </a:extLst>
          </p:cNvPr>
          <p:cNvSpPr txBox="1"/>
          <p:nvPr/>
        </p:nvSpPr>
        <p:spPr>
          <a:xfrm>
            <a:off x="5137485" y="4270069"/>
            <a:ext cx="4764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-- Example query using the </a:t>
            </a:r>
            <a:r>
              <a:rPr lang="en-US" dirty="0" err="1">
                <a:solidFill>
                  <a:srgbClr val="FFFF00"/>
                </a:solidFill>
              </a:rPr>
              <a:t>vwCustomer</a:t>
            </a:r>
            <a:r>
              <a:rPr lang="en-US" dirty="0">
                <a:solidFill>
                  <a:srgbClr val="FFFF00"/>
                </a:solidFill>
              </a:rPr>
              <a:t> view</a:t>
            </a:r>
          </a:p>
          <a:p>
            <a:r>
              <a:rPr lang="en-US" dirty="0">
                <a:solidFill>
                  <a:srgbClr val="FFFF00"/>
                </a:solidFill>
              </a:rPr>
              <a:t>SELECT * FROM </a:t>
            </a:r>
            <a:r>
              <a:rPr lang="en-US" dirty="0" err="1">
                <a:solidFill>
                  <a:srgbClr val="FFFF00"/>
                </a:solidFill>
              </a:rPr>
              <a:t>vwCustomer</a:t>
            </a:r>
            <a:r>
              <a:rPr lang="en-US" dirty="0">
                <a:solidFill>
                  <a:srgbClr val="FFFF00"/>
                </a:solidFill>
              </a:rPr>
              <a:t>;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-- Example query using the </a:t>
            </a:r>
            <a:r>
              <a:rPr lang="en-US" dirty="0" err="1">
                <a:solidFill>
                  <a:srgbClr val="FFFF00"/>
                </a:solidFill>
              </a:rPr>
              <a:t>vwAgent</a:t>
            </a:r>
            <a:r>
              <a:rPr lang="en-US" dirty="0">
                <a:solidFill>
                  <a:srgbClr val="FFFF00"/>
                </a:solidFill>
              </a:rPr>
              <a:t> view</a:t>
            </a:r>
          </a:p>
          <a:p>
            <a:r>
              <a:rPr lang="en-US" dirty="0">
                <a:solidFill>
                  <a:srgbClr val="FFFF00"/>
                </a:solidFill>
              </a:rPr>
              <a:t>SELECT * FROM </a:t>
            </a:r>
            <a:r>
              <a:rPr lang="en-US" dirty="0" err="1">
                <a:solidFill>
                  <a:srgbClr val="FFFF00"/>
                </a:solidFill>
              </a:rPr>
              <a:t>vwAgent</a:t>
            </a:r>
            <a:r>
              <a:rPr lang="en-US" dirty="0">
                <a:solidFill>
                  <a:srgbClr val="FFFF00"/>
                </a:solidFill>
              </a:rPr>
              <a:t>;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85740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A5D70A4-1793-00FC-7341-9076B69B2C33}"/>
              </a:ext>
            </a:extLst>
          </p:cNvPr>
          <p:cNvSpPr txBox="1"/>
          <p:nvPr/>
        </p:nvSpPr>
        <p:spPr>
          <a:xfrm>
            <a:off x="4836694" y="409074"/>
            <a:ext cx="32271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Update 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F7D968D-A444-C0C6-878D-7F422DE9CCF0}"/>
              </a:ext>
            </a:extLst>
          </p:cNvPr>
          <p:cNvSpPr txBox="1"/>
          <p:nvPr/>
        </p:nvSpPr>
        <p:spPr>
          <a:xfrm>
            <a:off x="216568" y="1395715"/>
            <a:ext cx="27247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</a:t>
            </a:r>
            <a:r>
              <a:rPr lang="en-US" dirty="0" err="1"/>
              <a:t>CallCenter</a:t>
            </a:r>
            <a:endParaRPr lang="en-US" dirty="0"/>
          </a:p>
          <a:p>
            <a:r>
              <a:rPr lang="en-US" dirty="0"/>
              <a:t>SET</a:t>
            </a:r>
          </a:p>
          <a:p>
            <a:r>
              <a:rPr lang="en-US" dirty="0"/>
              <a:t>    </a:t>
            </a:r>
            <a:r>
              <a:rPr lang="en-US" dirty="0" err="1"/>
              <a:t>CallStatus</a:t>
            </a:r>
            <a:r>
              <a:rPr lang="en-US" dirty="0"/>
              <a:t> = 'Completed',</a:t>
            </a:r>
          </a:p>
          <a:p>
            <a:r>
              <a:rPr lang="en-US" dirty="0"/>
              <a:t>    Notes = 'Updated notes</a:t>
            </a:r>
          </a:p>
          <a:p>
            <a:r>
              <a:rPr lang="en-US" dirty="0"/>
              <a:t> for this call.'</a:t>
            </a:r>
          </a:p>
          <a:p>
            <a:r>
              <a:rPr lang="en-US" dirty="0"/>
              <a:t>WHERE</a:t>
            </a:r>
          </a:p>
          <a:p>
            <a:r>
              <a:rPr lang="en-US" dirty="0"/>
              <a:t>    </a:t>
            </a:r>
            <a:r>
              <a:rPr lang="en-US" dirty="0" err="1"/>
              <a:t>CallID</a:t>
            </a:r>
            <a:r>
              <a:rPr lang="en-US" dirty="0"/>
              <a:t> &gt; 10;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E8D8EFA-EE2C-6E78-839F-367FF0F91D9B}"/>
              </a:ext>
            </a:extLst>
          </p:cNvPr>
          <p:cNvSpPr txBox="1"/>
          <p:nvPr/>
        </p:nvSpPr>
        <p:spPr>
          <a:xfrm>
            <a:off x="2941353" y="1370665"/>
            <a:ext cx="476450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UPDATE </a:t>
            </a:r>
            <a:r>
              <a:rPr lang="en-US" dirty="0" err="1">
                <a:solidFill>
                  <a:srgbClr val="FFFF00"/>
                </a:solidFill>
              </a:rPr>
              <a:t>TableName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SET Column1 = NewValue1, Column2 = NewValue2, ...</a:t>
            </a:r>
          </a:p>
          <a:p>
            <a:r>
              <a:rPr lang="en-US" dirty="0">
                <a:solidFill>
                  <a:srgbClr val="FFFF00"/>
                </a:solidFill>
              </a:rPr>
              <a:t>WHERE Condition;</a:t>
            </a:r>
          </a:p>
          <a:p>
            <a:r>
              <a:rPr lang="en-US" dirty="0" err="1">
                <a:solidFill>
                  <a:srgbClr val="FFFF00"/>
                </a:solidFill>
              </a:rPr>
              <a:t>TableName</a:t>
            </a:r>
            <a:r>
              <a:rPr lang="en-US" dirty="0">
                <a:solidFill>
                  <a:srgbClr val="FFFF00"/>
                </a:solidFill>
              </a:rPr>
              <a:t> is the name of the table you want to update.</a:t>
            </a:r>
          </a:p>
          <a:p>
            <a:r>
              <a:rPr lang="en-US" dirty="0">
                <a:solidFill>
                  <a:srgbClr val="FFFF00"/>
                </a:solidFill>
              </a:rPr>
              <a:t>SET specifies which columns to update and their new values.</a:t>
            </a:r>
          </a:p>
          <a:p>
            <a:r>
              <a:rPr lang="en-US" dirty="0">
                <a:solidFill>
                  <a:srgbClr val="FFFF00"/>
                </a:solidFill>
              </a:rPr>
              <a:t>WHERE is an optional clause that specifies the condition to identify the rows to be updated. If omitted, all rows in the table will be updated.</a:t>
            </a:r>
          </a:p>
          <a:p>
            <a:r>
              <a:rPr lang="en-US" dirty="0">
                <a:solidFill>
                  <a:srgbClr val="FFFF00"/>
                </a:solidFill>
              </a:rPr>
              <a:t>Updating Specific Rows: You can use the WHERE clause to specify which rows should be updated based on a certain condition. For example, you can update rows where a specific column meets a certain criteria.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48502C3-9AAE-7066-BA57-1EC78519B03B}"/>
              </a:ext>
            </a:extLst>
          </p:cNvPr>
          <p:cNvSpPr txBox="1"/>
          <p:nvPr/>
        </p:nvSpPr>
        <p:spPr>
          <a:xfrm>
            <a:off x="7598104" y="1370665"/>
            <a:ext cx="43773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Updating Multiple Columns: You can update multiple columns in a single UPDATE statement by separating the column assignments with commas.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Updating with Subqueries: In more complex scenarios, you can use subqueries within the UPDATE statement to calculate new values based on other tables or conditions.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No Default Order: SQL does not guarantee a specific order for updating rows. If you need a specific order, you should use an appropriate ORDER BY clause within your subquery.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569337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A5D70A4-1793-00FC-7341-9076B69B2C33}"/>
              </a:ext>
            </a:extLst>
          </p:cNvPr>
          <p:cNvSpPr txBox="1"/>
          <p:nvPr/>
        </p:nvSpPr>
        <p:spPr>
          <a:xfrm>
            <a:off x="4836694" y="409074"/>
            <a:ext cx="54862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Dynamic coding in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F7D968D-A444-C0C6-878D-7F422DE9CCF0}"/>
              </a:ext>
            </a:extLst>
          </p:cNvPr>
          <p:cNvSpPr txBox="1"/>
          <p:nvPr/>
        </p:nvSpPr>
        <p:spPr>
          <a:xfrm>
            <a:off x="216568" y="1395715"/>
            <a:ext cx="510229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DECLARE @DynamicSQL VARCHAR(MAX)</a:t>
            </a:r>
          </a:p>
          <a:p>
            <a:endParaRPr lang="en-US" dirty="0"/>
          </a:p>
          <a:p>
            <a:r>
              <a:rPr lang="en-US" dirty="0"/>
              <a:t>SET @DynamicSQL = 'select top 3 * from Employees'</a:t>
            </a:r>
          </a:p>
          <a:p>
            <a:endParaRPr lang="en-US" dirty="0"/>
          </a:p>
          <a:p>
            <a:r>
              <a:rPr lang="en-US" dirty="0"/>
              <a:t>---SELECT @DynamicSQL</a:t>
            </a:r>
          </a:p>
          <a:p>
            <a:endParaRPr lang="en-US" dirty="0"/>
          </a:p>
          <a:p>
            <a:r>
              <a:rPr lang="en-US" dirty="0"/>
              <a:t>EXEC(@DynamicSQL)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6842DE4-BF31-2797-2EA9-8D9F1322374B}"/>
              </a:ext>
            </a:extLst>
          </p:cNvPr>
          <p:cNvSpPr txBox="1"/>
          <p:nvPr/>
        </p:nvSpPr>
        <p:spPr>
          <a:xfrm>
            <a:off x="6096000" y="2152985"/>
            <a:ext cx="52106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 Dynamic code</a:t>
            </a:r>
          </a:p>
          <a:p>
            <a:r>
              <a:rPr lang="en-US" dirty="0"/>
              <a:t>create function </a:t>
            </a:r>
            <a:r>
              <a:rPr lang="en-US" dirty="0" err="1"/>
              <a:t>add_five</a:t>
            </a:r>
            <a:r>
              <a:rPr lang="en-US" dirty="0"/>
              <a:t>(@num as int)</a:t>
            </a:r>
          </a:p>
          <a:p>
            <a:r>
              <a:rPr lang="en-US" dirty="0"/>
              <a:t>returns int</a:t>
            </a:r>
          </a:p>
          <a:p>
            <a:r>
              <a:rPr lang="en-US" dirty="0"/>
              <a:t>as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return (@num + 5)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--calling of function </a:t>
            </a:r>
          </a:p>
          <a:p>
            <a:r>
              <a:rPr lang="en-US" dirty="0"/>
              <a:t>declare @result int</a:t>
            </a:r>
          </a:p>
          <a:p>
            <a:r>
              <a:rPr lang="en-US" dirty="0"/>
              <a:t>select @result=dbo.add_five(1086)</a:t>
            </a:r>
          </a:p>
          <a:p>
            <a:r>
              <a:rPr lang="en-US" dirty="0"/>
              <a:t>select @result as result</a:t>
            </a:r>
          </a:p>
        </p:txBody>
      </p:sp>
    </p:spTree>
    <p:extLst>
      <p:ext uri="{BB962C8B-B14F-4D97-AF65-F5344CB8AC3E}">
        <p14:creationId xmlns:p14="http://schemas.microsoft.com/office/powerpoint/2010/main" xmlns="" val="31936337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A5D70A4-1793-00FC-7341-9076B69B2C33}"/>
              </a:ext>
            </a:extLst>
          </p:cNvPr>
          <p:cNvSpPr txBox="1"/>
          <p:nvPr/>
        </p:nvSpPr>
        <p:spPr>
          <a:xfrm>
            <a:off x="4836694" y="409074"/>
            <a:ext cx="3303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Delete in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F7D968D-A444-C0C6-878D-7F422DE9CCF0}"/>
              </a:ext>
            </a:extLst>
          </p:cNvPr>
          <p:cNvSpPr txBox="1"/>
          <p:nvPr/>
        </p:nvSpPr>
        <p:spPr>
          <a:xfrm>
            <a:off x="2622884" y="1659285"/>
            <a:ext cx="576536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Delete all values only:</a:t>
            </a:r>
            <a:br>
              <a:rPr lang="en-US" sz="3200" dirty="0"/>
            </a:br>
            <a:r>
              <a:rPr lang="en-US" sz="3200" dirty="0"/>
              <a:t>delete from students1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Delete whole table permanently: </a:t>
            </a:r>
          </a:p>
          <a:p>
            <a:r>
              <a:rPr lang="en-US" sz="3200" dirty="0"/>
              <a:t>DROP TABLE </a:t>
            </a:r>
            <a:r>
              <a:rPr lang="en-US" sz="3200" dirty="0" err="1"/>
              <a:t>table_name</a:t>
            </a:r>
            <a:r>
              <a:rPr lang="en-US" sz="3200" dirty="0"/>
              <a:t>;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4094714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EF9CCE3-AC4B-0B9D-B038-F00DBDF04404}"/>
              </a:ext>
            </a:extLst>
          </p:cNvPr>
          <p:cNvSpPr txBox="1"/>
          <p:nvPr/>
        </p:nvSpPr>
        <p:spPr>
          <a:xfrm>
            <a:off x="2025747" y="1336431"/>
            <a:ext cx="76246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given a table named </a:t>
            </a:r>
            <a:r>
              <a:rPr lang="en-US" sz="2400" dirty="0" err="1"/>
              <a:t>TriangleSides</a:t>
            </a:r>
            <a:r>
              <a:rPr lang="en-US" sz="2400" dirty="0"/>
              <a:t> with the following structure:</a:t>
            </a:r>
          </a:p>
          <a:p>
            <a:endParaRPr lang="en-US" sz="2400" dirty="0"/>
          </a:p>
          <a:p>
            <a:r>
              <a:rPr lang="en-US" sz="2400" dirty="0"/>
              <a:t>A: Length of side A (integer)</a:t>
            </a:r>
          </a:p>
          <a:p>
            <a:r>
              <a:rPr lang="en-US" sz="2400" dirty="0"/>
              <a:t>B: Length of side B (integer)</a:t>
            </a:r>
          </a:p>
          <a:p>
            <a:r>
              <a:rPr lang="en-US" sz="2400" dirty="0"/>
              <a:t>C: Length of side C (integer)</a:t>
            </a:r>
          </a:p>
          <a:p>
            <a:r>
              <a:rPr lang="en-US" sz="2400" dirty="0"/>
              <a:t>You need to write a SQL query to determine whether each set of sides (A, B, C) forms a valid triangle or not, based on the triangle inequality theorem.</a:t>
            </a:r>
          </a:p>
        </p:txBody>
      </p:sp>
    </p:spTree>
    <p:extLst>
      <p:ext uri="{BB962C8B-B14F-4D97-AF65-F5344CB8AC3E}">
        <p14:creationId xmlns:p14="http://schemas.microsoft.com/office/powerpoint/2010/main" xmlns="" val="4227617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8E7319-656F-8249-DA70-518049590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F3B2C3-23B4-D0D1-4F32-BCDC06C67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140550C-026C-F37D-AAB7-1D00A6E1C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794" y="114132"/>
            <a:ext cx="6287724" cy="662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317124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EF9CCE3-AC4B-0B9D-B038-F00DBDF04404}"/>
              </a:ext>
            </a:extLst>
          </p:cNvPr>
          <p:cNvSpPr txBox="1"/>
          <p:nvPr/>
        </p:nvSpPr>
        <p:spPr>
          <a:xfrm>
            <a:off x="1965589" y="0"/>
            <a:ext cx="7624689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CREATE TABLE TriangleSides1 (</a:t>
            </a:r>
          </a:p>
          <a:p>
            <a:r>
              <a:rPr lang="en-US" sz="2500" dirty="0"/>
              <a:t>    A INT,</a:t>
            </a:r>
          </a:p>
          <a:p>
            <a:r>
              <a:rPr lang="en-US" sz="2500" dirty="0"/>
              <a:t>    B INT,</a:t>
            </a:r>
          </a:p>
          <a:p>
            <a:r>
              <a:rPr lang="en-US" sz="2500" dirty="0"/>
              <a:t>    C INT</a:t>
            </a:r>
          </a:p>
          <a:p>
            <a:r>
              <a:rPr lang="en-US" sz="2500" dirty="0"/>
              <a:t>);</a:t>
            </a:r>
          </a:p>
          <a:p>
            <a:endParaRPr lang="en-US" sz="2500" dirty="0"/>
          </a:p>
          <a:p>
            <a:r>
              <a:rPr lang="en-US" sz="2500" dirty="0"/>
              <a:t>INSERT INTO TriangleSides1 (A, B, C) VALUES</a:t>
            </a:r>
          </a:p>
          <a:p>
            <a:r>
              <a:rPr lang="en-US" sz="2500" dirty="0"/>
              <a:t>    (20, 10, 35),</a:t>
            </a:r>
          </a:p>
          <a:p>
            <a:r>
              <a:rPr lang="en-US" sz="2500" dirty="0"/>
              <a:t>    (30, 25, 21),</a:t>
            </a:r>
          </a:p>
          <a:p>
            <a:r>
              <a:rPr lang="en-US" sz="2500" dirty="0"/>
              <a:t>    (21, 22, 20);</a:t>
            </a:r>
          </a:p>
          <a:p>
            <a:endParaRPr lang="en-US" sz="2500" dirty="0"/>
          </a:p>
          <a:p>
            <a:r>
              <a:rPr lang="en-US" sz="2500" dirty="0"/>
              <a:t>SELECT</a:t>
            </a:r>
          </a:p>
          <a:p>
            <a:r>
              <a:rPr lang="en-US" sz="2500" dirty="0"/>
              <a:t>    A, B, C,</a:t>
            </a:r>
          </a:p>
          <a:p>
            <a:r>
              <a:rPr lang="en-US" sz="2500" dirty="0"/>
              <a:t>    CASE</a:t>
            </a:r>
          </a:p>
          <a:p>
            <a:r>
              <a:rPr lang="en-US" sz="2500" dirty="0"/>
              <a:t>        WHEN A + B &gt; C AND A + C &gt; B AND B + C &gt; A THEN 'Triangle'</a:t>
            </a:r>
          </a:p>
          <a:p>
            <a:r>
              <a:rPr lang="en-US" sz="2500" dirty="0"/>
              <a:t>        ELSE 'Not a Triangle'</a:t>
            </a:r>
          </a:p>
          <a:p>
            <a:r>
              <a:rPr lang="en-US" sz="2500" dirty="0"/>
              <a:t>    END AS </a:t>
            </a:r>
            <a:r>
              <a:rPr lang="en-US" sz="2500" dirty="0" err="1"/>
              <a:t>triangle_check</a:t>
            </a:r>
            <a:endParaRPr lang="en-US" sz="2500" dirty="0"/>
          </a:p>
          <a:p>
            <a:r>
              <a:rPr lang="en-US" sz="2500" dirty="0"/>
              <a:t>FROM</a:t>
            </a:r>
          </a:p>
          <a:p>
            <a:r>
              <a:rPr lang="en-US" sz="2500" dirty="0"/>
              <a:t>    TriangleSides1;</a:t>
            </a:r>
          </a:p>
        </p:txBody>
      </p:sp>
    </p:spTree>
    <p:extLst>
      <p:ext uri="{BB962C8B-B14F-4D97-AF65-F5344CB8AC3E}">
        <p14:creationId xmlns:p14="http://schemas.microsoft.com/office/powerpoint/2010/main" xmlns="" val="1147387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EF9CCE3-AC4B-0B9D-B038-F00DBDF04404}"/>
              </a:ext>
            </a:extLst>
          </p:cNvPr>
          <p:cNvSpPr txBox="1"/>
          <p:nvPr/>
        </p:nvSpPr>
        <p:spPr>
          <a:xfrm>
            <a:off x="2112832" y="497428"/>
            <a:ext cx="7624689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select  * from </a:t>
            </a:r>
            <a:r>
              <a:rPr lang="en-US" sz="2500" dirty="0" err="1"/>
              <a:t>trianglesides</a:t>
            </a:r>
            <a:endParaRPr lang="en-US" sz="2500" dirty="0"/>
          </a:p>
          <a:p>
            <a:r>
              <a:rPr lang="en-US" sz="2500" dirty="0"/>
              <a:t>select </a:t>
            </a:r>
          </a:p>
          <a:p>
            <a:r>
              <a:rPr lang="en-US" sz="2500" dirty="0"/>
              <a:t>case </a:t>
            </a:r>
          </a:p>
          <a:p>
            <a:r>
              <a:rPr lang="en-US" sz="2500" dirty="0"/>
              <a:t>  when </a:t>
            </a:r>
            <a:r>
              <a:rPr lang="en-US" sz="2500" dirty="0" err="1"/>
              <a:t>a+b</a:t>
            </a:r>
            <a:r>
              <a:rPr lang="en-US" sz="2500" dirty="0"/>
              <a:t>&gt;c and </a:t>
            </a:r>
            <a:r>
              <a:rPr lang="en-US" sz="2500" dirty="0" err="1"/>
              <a:t>a+c</a:t>
            </a:r>
            <a:r>
              <a:rPr lang="en-US" sz="2500" dirty="0"/>
              <a:t>&gt;b and </a:t>
            </a:r>
            <a:r>
              <a:rPr lang="en-US" sz="2500" dirty="0" err="1"/>
              <a:t>b+c</a:t>
            </a:r>
            <a:r>
              <a:rPr lang="en-US" sz="2500" dirty="0"/>
              <a:t>&gt;a then </a:t>
            </a:r>
          </a:p>
          <a:p>
            <a:r>
              <a:rPr lang="en-US" sz="2500" dirty="0"/>
              <a:t> ------------------------</a:t>
            </a:r>
          </a:p>
          <a:p>
            <a:r>
              <a:rPr lang="en-US" sz="2500" dirty="0"/>
              <a:t>		case </a:t>
            </a:r>
          </a:p>
          <a:p>
            <a:r>
              <a:rPr lang="en-US" sz="2500" dirty="0"/>
              <a:t>			when a=b and b=c then 'Equilateral'</a:t>
            </a:r>
          </a:p>
          <a:p>
            <a:r>
              <a:rPr lang="en-US" sz="2500" dirty="0"/>
              <a:t>			when a=b or b=c or a=c then '</a:t>
            </a:r>
            <a:r>
              <a:rPr lang="en-US" sz="2500" dirty="0" err="1"/>
              <a:t>Isoceles</a:t>
            </a:r>
            <a:r>
              <a:rPr lang="en-US" sz="2500" dirty="0"/>
              <a:t>'</a:t>
            </a:r>
          </a:p>
          <a:p>
            <a:r>
              <a:rPr lang="en-US" sz="2500" dirty="0"/>
              <a:t>			else 'Not </a:t>
            </a:r>
            <a:r>
              <a:rPr lang="en-US" sz="2500" dirty="0" err="1"/>
              <a:t>Isoceles</a:t>
            </a:r>
            <a:r>
              <a:rPr lang="en-US" sz="2500" dirty="0"/>
              <a:t>'</a:t>
            </a:r>
          </a:p>
          <a:p>
            <a:r>
              <a:rPr lang="en-US" sz="2500" dirty="0"/>
              <a:t>		end</a:t>
            </a:r>
          </a:p>
          <a:p>
            <a:r>
              <a:rPr lang="en-US" sz="2500" dirty="0"/>
              <a:t>-------------------------</a:t>
            </a:r>
          </a:p>
          <a:p>
            <a:r>
              <a:rPr lang="en-US" sz="2500" dirty="0"/>
              <a:t>	else 'Not a triangle'</a:t>
            </a:r>
          </a:p>
          <a:p>
            <a:r>
              <a:rPr lang="en-US" sz="2500" dirty="0"/>
              <a:t>end</a:t>
            </a:r>
          </a:p>
          <a:p>
            <a:r>
              <a:rPr lang="en-US" sz="2500" dirty="0"/>
              <a:t>from  </a:t>
            </a:r>
            <a:r>
              <a:rPr lang="en-US" sz="2500" dirty="0" err="1"/>
              <a:t>trianglesides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xmlns="" val="13581584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EF9CCE3-AC4B-0B9D-B038-F00DBDF04404}"/>
              </a:ext>
            </a:extLst>
          </p:cNvPr>
          <p:cNvSpPr txBox="1"/>
          <p:nvPr/>
        </p:nvSpPr>
        <p:spPr>
          <a:xfrm>
            <a:off x="746926" y="367576"/>
            <a:ext cx="1018233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-- find total num of each student in class also determine grades 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-- 0-60/100   'D'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-- 61-70/100   'C'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-- 71-80/100   'B'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-- 81-90/100   'A'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-- 91-100/100  'A+'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0893917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EF9CCE3-AC4B-0B9D-B038-F00DBDF04404}"/>
              </a:ext>
            </a:extLst>
          </p:cNvPr>
          <p:cNvSpPr txBox="1"/>
          <p:nvPr/>
        </p:nvSpPr>
        <p:spPr>
          <a:xfrm>
            <a:off x="2025747" y="1336431"/>
            <a:ext cx="76246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*,</a:t>
            </a:r>
          </a:p>
          <a:p>
            <a:r>
              <a:rPr lang="en-US" sz="3200" dirty="0"/>
              <a:t>CASE WHEN </a:t>
            </a:r>
            <a:r>
              <a:rPr lang="en-US" sz="3200" dirty="0" err="1"/>
              <a:t>years_of_exp</a:t>
            </a:r>
            <a:r>
              <a:rPr lang="en-US" sz="3200" dirty="0"/>
              <a:t> &gt; 8 THEN 'Exp greater than 8'</a:t>
            </a:r>
          </a:p>
          <a:p>
            <a:r>
              <a:rPr lang="en-US" sz="3200" dirty="0"/>
              <a:t>WHEN </a:t>
            </a:r>
            <a:r>
              <a:rPr lang="en-US" sz="3200" dirty="0" err="1"/>
              <a:t>years_of_exp</a:t>
            </a:r>
            <a:r>
              <a:rPr lang="en-US" sz="3200" dirty="0"/>
              <a:t> &lt; 8 THEN 'Exp less than 8'</a:t>
            </a:r>
          </a:p>
          <a:p>
            <a:r>
              <a:rPr lang="en-US" sz="3200" dirty="0"/>
              <a:t>ELSE 'Tie' END AS outcome</a:t>
            </a:r>
          </a:p>
          <a:p>
            <a:r>
              <a:rPr lang="en-US" sz="3200" dirty="0"/>
              <a:t>FROM Employees1;</a:t>
            </a:r>
          </a:p>
        </p:txBody>
      </p:sp>
    </p:spTree>
    <p:extLst>
      <p:ext uri="{BB962C8B-B14F-4D97-AF65-F5344CB8AC3E}">
        <p14:creationId xmlns:p14="http://schemas.microsoft.com/office/powerpoint/2010/main" xmlns="" val="32237997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EF9CCE3-AC4B-0B9D-B038-F00DBDF04404}"/>
              </a:ext>
            </a:extLst>
          </p:cNvPr>
          <p:cNvSpPr txBox="1"/>
          <p:nvPr/>
        </p:nvSpPr>
        <p:spPr>
          <a:xfrm>
            <a:off x="2025747" y="1336431"/>
            <a:ext cx="76246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*,</a:t>
            </a:r>
          </a:p>
          <a:p>
            <a:r>
              <a:rPr lang="en-US" sz="3200" dirty="0"/>
              <a:t>CASE </a:t>
            </a:r>
          </a:p>
          <a:p>
            <a:r>
              <a:rPr lang="en-US" sz="3200" dirty="0"/>
              <a:t>WHEN ratings &gt;= 3.5 AND price &gt;= 50000 THEN 1 </a:t>
            </a:r>
          </a:p>
          <a:p>
            <a:r>
              <a:rPr lang="en-US" sz="3200" dirty="0"/>
              <a:t>WHEN ratings &gt;= 3.0 AND price &gt;= 30000 THEN 2 ELSE 0</a:t>
            </a:r>
          </a:p>
          <a:p>
            <a:r>
              <a:rPr lang="en-US" sz="3200" dirty="0"/>
              <a:t> END AS outcome</a:t>
            </a:r>
          </a:p>
          <a:p>
            <a:r>
              <a:rPr lang="en-US" sz="3200" dirty="0"/>
              <a:t>FROM laptop;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13788972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762468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</a:t>
            </a:r>
          </a:p>
          <a:p>
            <a:r>
              <a:rPr lang="en-US" sz="3200" dirty="0"/>
              <a:t>    SUM(CASE WHEN </a:t>
            </a:r>
            <a:r>
              <a:rPr lang="en-US" sz="3200" dirty="0" err="1"/>
              <a:t>active_on_website</a:t>
            </a:r>
            <a:r>
              <a:rPr lang="en-US" sz="3200" dirty="0"/>
              <a:t> = 1 THEN price ELSE 0 END) AS </a:t>
            </a:r>
            <a:r>
              <a:rPr lang="en-US" sz="3200" dirty="0" err="1"/>
              <a:t>total_active_price</a:t>
            </a:r>
            <a:r>
              <a:rPr lang="en-US" sz="3200" dirty="0"/>
              <a:t>,</a:t>
            </a:r>
          </a:p>
          <a:p>
            <a:r>
              <a:rPr lang="en-US" sz="3200" dirty="0"/>
              <a:t>    SUM(CASE WHEN </a:t>
            </a:r>
            <a:r>
              <a:rPr lang="en-US" sz="3200" dirty="0" err="1"/>
              <a:t>active_on_website</a:t>
            </a:r>
            <a:r>
              <a:rPr lang="en-US" sz="3200" dirty="0"/>
              <a:t> = 0 THEN price ELSE 0 END) AS </a:t>
            </a:r>
            <a:r>
              <a:rPr lang="en-US" sz="3200" dirty="0" err="1"/>
              <a:t>total_inactive_price</a:t>
            </a:r>
            <a:endParaRPr lang="en-US" sz="3200" dirty="0"/>
          </a:p>
          <a:p>
            <a:r>
              <a:rPr lang="en-US" sz="3200" dirty="0"/>
              <a:t>FROM laptop;</a:t>
            </a:r>
          </a:p>
          <a:p>
            <a:r>
              <a:rPr lang="en-US" sz="3200" dirty="0"/>
              <a:t>------------------------------------</a:t>
            </a:r>
          </a:p>
          <a:p>
            <a:r>
              <a:rPr lang="en-US" sz="3200" dirty="0"/>
              <a:t>select sum (price) </a:t>
            </a:r>
          </a:p>
          <a:p>
            <a:r>
              <a:rPr lang="en-US" sz="3200" dirty="0"/>
              <a:t>from laptop</a:t>
            </a:r>
          </a:p>
          <a:p>
            <a:r>
              <a:rPr lang="en-US" sz="3200" dirty="0"/>
              <a:t>where </a:t>
            </a:r>
            <a:r>
              <a:rPr lang="en-US" sz="3200" dirty="0" err="1"/>
              <a:t>active_on_website</a:t>
            </a:r>
            <a:r>
              <a:rPr lang="en-US" sz="3200" dirty="0"/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xmlns="" val="33193887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</a:t>
            </a:r>
          </a:p>
          <a:p>
            <a:r>
              <a:rPr lang="en-US" sz="3200" dirty="0"/>
              <a:t>    AVG(CASE WHEN </a:t>
            </a:r>
            <a:r>
              <a:rPr lang="en-US" sz="3200" dirty="0" err="1"/>
              <a:t>active_on_website</a:t>
            </a:r>
            <a:r>
              <a:rPr lang="en-US" sz="3200" dirty="0"/>
              <a:t> = 1 THEN price ELSE NULL END) </a:t>
            </a:r>
          </a:p>
          <a:p>
            <a:r>
              <a:rPr lang="en-US" sz="3200" dirty="0"/>
              <a:t>	AS </a:t>
            </a:r>
            <a:r>
              <a:rPr lang="en-US" sz="3200" dirty="0" err="1"/>
              <a:t>average_price_active</a:t>
            </a:r>
            <a:r>
              <a:rPr lang="en-US" sz="3200" dirty="0"/>
              <a:t>,</a:t>
            </a:r>
          </a:p>
          <a:p>
            <a:r>
              <a:rPr lang="en-US" sz="3200" dirty="0"/>
              <a:t>	AVG(CASE WHEN </a:t>
            </a:r>
            <a:r>
              <a:rPr lang="en-US" sz="3200" dirty="0" err="1"/>
              <a:t>active_on_website</a:t>
            </a:r>
            <a:r>
              <a:rPr lang="en-US" sz="3200" dirty="0"/>
              <a:t> = 0 THEN price ELSE NULL END) </a:t>
            </a:r>
          </a:p>
          <a:p>
            <a:r>
              <a:rPr lang="en-US" sz="3200" dirty="0"/>
              <a:t>	AS </a:t>
            </a:r>
            <a:r>
              <a:rPr lang="en-US" sz="3200" dirty="0" err="1"/>
              <a:t>average_price_active</a:t>
            </a:r>
            <a:endParaRPr lang="en-US" sz="3200" dirty="0"/>
          </a:p>
          <a:p>
            <a:r>
              <a:rPr lang="en-US" sz="3200" dirty="0"/>
              <a:t>FROM </a:t>
            </a:r>
          </a:p>
          <a:p>
            <a:r>
              <a:rPr lang="en-US" sz="3200" dirty="0"/>
              <a:t>    laptop;</a:t>
            </a:r>
          </a:p>
        </p:txBody>
      </p:sp>
    </p:spTree>
    <p:extLst>
      <p:ext uri="{BB962C8B-B14F-4D97-AF65-F5344CB8AC3E}">
        <p14:creationId xmlns:p14="http://schemas.microsoft.com/office/powerpoint/2010/main" xmlns="" val="17988850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</a:t>
            </a:r>
          </a:p>
          <a:p>
            <a:r>
              <a:rPr lang="en-US" sz="3200" dirty="0"/>
              <a:t>    round(AVG(CASE WHEN </a:t>
            </a:r>
            <a:r>
              <a:rPr lang="en-US" sz="3200" dirty="0" err="1"/>
              <a:t>active_on_website</a:t>
            </a:r>
            <a:r>
              <a:rPr lang="en-US" sz="3200" dirty="0"/>
              <a:t> = 1 THEN ratings ELSE NULL END),2) </a:t>
            </a:r>
          </a:p>
          <a:p>
            <a:r>
              <a:rPr lang="en-US" sz="3200" dirty="0"/>
              <a:t>	AS </a:t>
            </a:r>
            <a:r>
              <a:rPr lang="en-US" sz="3200" dirty="0" err="1"/>
              <a:t>average_price_active</a:t>
            </a:r>
            <a:r>
              <a:rPr lang="en-US" sz="3200" dirty="0"/>
              <a:t>,</a:t>
            </a:r>
          </a:p>
          <a:p>
            <a:r>
              <a:rPr lang="en-US" sz="3200" dirty="0"/>
              <a:t>	round(AVG(CASE WHEN </a:t>
            </a:r>
            <a:r>
              <a:rPr lang="en-US" sz="3200" dirty="0" err="1"/>
              <a:t>active_on_website</a:t>
            </a:r>
            <a:r>
              <a:rPr lang="en-US" sz="3200" dirty="0"/>
              <a:t> = 0 THEN ratings ELSE NULL END),2) </a:t>
            </a:r>
          </a:p>
          <a:p>
            <a:r>
              <a:rPr lang="en-US" sz="3200" dirty="0"/>
              <a:t>	AS </a:t>
            </a:r>
            <a:r>
              <a:rPr lang="en-US" sz="3200" dirty="0" err="1"/>
              <a:t>average_price_active</a:t>
            </a:r>
            <a:endParaRPr lang="en-US" sz="3200" dirty="0"/>
          </a:p>
          <a:p>
            <a:r>
              <a:rPr lang="en-US" sz="3200" dirty="0"/>
              <a:t>FROM </a:t>
            </a:r>
          </a:p>
          <a:p>
            <a:r>
              <a:rPr lang="en-US" sz="3200" dirty="0"/>
              <a:t>    laptop;</a:t>
            </a:r>
          </a:p>
        </p:txBody>
      </p:sp>
    </p:spTree>
    <p:extLst>
      <p:ext uri="{BB962C8B-B14F-4D97-AF65-F5344CB8AC3E}">
        <p14:creationId xmlns:p14="http://schemas.microsoft.com/office/powerpoint/2010/main" xmlns="" val="28970091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Case When Case study:</a:t>
            </a:r>
          </a:p>
          <a:p>
            <a:r>
              <a:rPr lang="en-US" sz="2000" dirty="0" smtClean="0"/>
              <a:t>Write a SQL query to find total amount received by each merchant via </a:t>
            </a:r>
            <a:r>
              <a:rPr lang="en-US" sz="2000" b="1" dirty="0" smtClean="0"/>
              <a:t>Cash</a:t>
            </a:r>
            <a:r>
              <a:rPr lang="en-US" sz="2000" dirty="0" smtClean="0"/>
              <a:t> and </a:t>
            </a:r>
            <a:r>
              <a:rPr lang="en-US" sz="2000" b="1" dirty="0" smtClean="0"/>
              <a:t>Online</a:t>
            </a:r>
            <a:r>
              <a:rPr lang="en-US" sz="2000" dirty="0" smtClean="0"/>
              <a:t> mode.</a:t>
            </a:r>
          </a:p>
          <a:p>
            <a:r>
              <a:rPr lang="en-US" sz="2000" b="1" dirty="0" smtClean="0"/>
              <a:t>Given Dataset:</a:t>
            </a:r>
            <a:endParaRPr lang="en-US" sz="2000" dirty="0" smtClean="0"/>
          </a:p>
          <a:p>
            <a:r>
              <a:rPr lang="en-US" sz="3200" dirty="0" smtClean="0"/>
              <a:t>Sale Table</a:t>
            </a:r>
          </a:p>
          <a:p>
            <a:endParaRPr lang="en-US" sz="3200" dirty="0" smtClean="0"/>
          </a:p>
          <a:p>
            <a:r>
              <a:rPr lang="en-US" sz="1400" dirty="0" smtClean="0"/>
              <a:t>CREATE TABLE SALE (</a:t>
            </a:r>
            <a:br>
              <a:rPr lang="en-US" sz="1400" dirty="0" smtClean="0"/>
            </a:br>
            <a:r>
              <a:rPr lang="en-US" sz="1400" dirty="0" smtClean="0"/>
              <a:t>merchant VARCHAR(255),</a:t>
            </a:r>
            <a:br>
              <a:rPr lang="en-US" sz="1400" dirty="0" smtClean="0"/>
            </a:br>
            <a:r>
              <a:rPr lang="en-US" sz="1400" dirty="0" smtClean="0"/>
              <a:t>amount INT,</a:t>
            </a:r>
            <a:br>
              <a:rPr lang="en-US" sz="1400" dirty="0" smtClean="0"/>
            </a:br>
            <a:r>
              <a:rPr lang="en-US" sz="1400" dirty="0" err="1" smtClean="0"/>
              <a:t>pay_mode</a:t>
            </a:r>
            <a:r>
              <a:rPr lang="en-US" sz="1400" dirty="0" smtClean="0"/>
              <a:t> VARCHAR(50) </a:t>
            </a:r>
            <a:br>
              <a:rPr lang="en-US" sz="1400" dirty="0" smtClean="0"/>
            </a:br>
            <a:r>
              <a:rPr lang="en-US" sz="1400" dirty="0" smtClean="0"/>
              <a:t>);</a:t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insert into SALE values('merchant_1',150,'cash');</a:t>
            </a:r>
            <a:br>
              <a:rPr lang="en-US" sz="1400" dirty="0" smtClean="0"/>
            </a:br>
            <a:r>
              <a:rPr lang="en-US" sz="1400" dirty="0" smtClean="0"/>
              <a:t>insert into SALE values('merchant_1',500,'online');</a:t>
            </a:r>
            <a:br>
              <a:rPr lang="en-US" sz="1400" dirty="0" smtClean="0"/>
            </a:br>
            <a:r>
              <a:rPr lang="en-US" sz="1400" dirty="0" smtClean="0"/>
              <a:t>insert into SALE values('merchant_2',450,'online');</a:t>
            </a:r>
            <a:br>
              <a:rPr lang="en-US" sz="1400" dirty="0" smtClean="0"/>
            </a:br>
            <a:r>
              <a:rPr lang="en-US" sz="1400" dirty="0" smtClean="0"/>
              <a:t>insert into SALE values('merchant_1',100,'cash');</a:t>
            </a:r>
            <a:br>
              <a:rPr lang="en-US" sz="1400" dirty="0" smtClean="0"/>
            </a:br>
            <a:r>
              <a:rPr lang="en-US" sz="1400" dirty="0" smtClean="0"/>
              <a:t>insert into SALE values('merchant_3',600,'cash');</a:t>
            </a:r>
            <a:br>
              <a:rPr lang="en-US" sz="1400" dirty="0" smtClean="0"/>
            </a:br>
            <a:r>
              <a:rPr lang="en-US" sz="1400" dirty="0" smtClean="0"/>
              <a:t>insert into SALE values('merchant_5',200,'online');</a:t>
            </a:r>
            <a:br>
              <a:rPr lang="en-US" sz="1400" dirty="0" smtClean="0"/>
            </a:br>
            <a:r>
              <a:rPr lang="en-US" sz="1400" dirty="0" smtClean="0"/>
              <a:t>insert into SALE values('merchant_2',100,'online');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28970091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Case When Case study:</a:t>
            </a:r>
          </a:p>
          <a:p>
            <a:endParaRPr lang="en-US" sz="3200" dirty="0" smtClean="0"/>
          </a:p>
          <a:p>
            <a:r>
              <a:rPr lang="en-US" sz="2000" dirty="0" smtClean="0"/>
              <a:t>SELECT </a:t>
            </a:r>
            <a:br>
              <a:rPr lang="en-US" sz="2000" dirty="0" smtClean="0"/>
            </a:br>
            <a:r>
              <a:rPr lang="en-US" sz="2000" dirty="0" smtClean="0"/>
              <a:t>merchant,</a:t>
            </a:r>
            <a:br>
              <a:rPr lang="en-US" sz="2000" dirty="0" smtClean="0"/>
            </a:br>
            <a:r>
              <a:rPr lang="en-US" sz="2000" dirty="0" smtClean="0"/>
              <a:t>SUM(CASE WHEN </a:t>
            </a:r>
            <a:r>
              <a:rPr lang="en-US" sz="2000" dirty="0" err="1" smtClean="0"/>
              <a:t>pay_mode</a:t>
            </a:r>
            <a:r>
              <a:rPr lang="en-US" sz="2000" dirty="0" smtClean="0"/>
              <a:t>='cash' THEN amount ELSE 0 END) AS </a:t>
            </a:r>
            <a:r>
              <a:rPr lang="en-US" sz="2000" dirty="0" err="1" smtClean="0"/>
              <a:t>cash_amount</a:t>
            </a:r>
            <a:r>
              <a:rPr lang="en-US" sz="2000" dirty="0" smtClean="0"/>
              <a:t>,</a:t>
            </a:r>
            <a:br>
              <a:rPr lang="en-US" sz="2000" dirty="0" smtClean="0"/>
            </a:br>
            <a:r>
              <a:rPr lang="en-US" sz="2000" dirty="0" smtClean="0"/>
              <a:t>SUM(CASE WHEN </a:t>
            </a:r>
            <a:r>
              <a:rPr lang="en-US" sz="2000" dirty="0" err="1" smtClean="0"/>
              <a:t>pay_mode</a:t>
            </a:r>
            <a:r>
              <a:rPr lang="en-US" sz="2000" dirty="0" smtClean="0"/>
              <a:t>='online' THEN amount ELSE 0 END) AS </a:t>
            </a:r>
            <a:r>
              <a:rPr lang="en-US" sz="2000" dirty="0" err="1" smtClean="0"/>
              <a:t>online_amount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FROM </a:t>
            </a:r>
            <a:br>
              <a:rPr lang="en-US" sz="2000" dirty="0" smtClean="0"/>
            </a:br>
            <a:r>
              <a:rPr lang="en-US" sz="2000" dirty="0" smtClean="0"/>
              <a:t>SALE</a:t>
            </a:r>
            <a:br>
              <a:rPr lang="en-US" sz="2000" dirty="0" smtClean="0"/>
            </a:br>
            <a:r>
              <a:rPr lang="en-US" sz="2000" dirty="0" smtClean="0"/>
              <a:t>GROUP BY </a:t>
            </a:r>
            <a:br>
              <a:rPr lang="en-US" sz="2000" dirty="0" smtClean="0"/>
            </a:br>
            <a:r>
              <a:rPr lang="en-US" sz="2000" dirty="0" smtClean="0"/>
              <a:t>merchant;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2897009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D1129D-801D-F7A7-7E9A-D069FA8B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B530EA3-4640-3C67-F063-E81C2D95F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35D5713-491D-8657-DFDD-B647AE37E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5311"/>
            <a:ext cx="10853830" cy="620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4603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Case When Case study:</a:t>
            </a:r>
          </a:p>
          <a:p>
            <a:endParaRPr lang="en-US" sz="3200" dirty="0" smtClean="0"/>
          </a:p>
          <a:p>
            <a:r>
              <a:rPr lang="en-US" sz="2000" dirty="0" smtClean="0"/>
              <a:t>-- Problem Statement: Extract the number of Employees in Sales department </a:t>
            </a:r>
          </a:p>
          <a:p>
            <a:r>
              <a:rPr lang="en-US" sz="2000" dirty="0" smtClean="0"/>
              <a:t>-- and also extract the </a:t>
            </a:r>
          </a:p>
          <a:p>
            <a:r>
              <a:rPr lang="en-US" sz="2000" dirty="0" smtClean="0"/>
              <a:t>-- number of Employees in 'IT', 'HR', 'Finance' alone. </a:t>
            </a:r>
          </a:p>
          <a:p>
            <a:endParaRPr lang="en-US" sz="2000" dirty="0" smtClean="0"/>
          </a:p>
          <a:p>
            <a:r>
              <a:rPr lang="en-US" sz="2000" dirty="0" smtClean="0"/>
              <a:t>select </a:t>
            </a:r>
          </a:p>
          <a:p>
            <a:r>
              <a:rPr lang="en-US" sz="2000" dirty="0" smtClean="0"/>
              <a:t>sum(case when department='Sales' then 1 else 0 end ) as '</a:t>
            </a:r>
            <a:r>
              <a:rPr lang="en-US" sz="2000" dirty="0" err="1" smtClean="0"/>
              <a:t>Sales_count</a:t>
            </a:r>
            <a:r>
              <a:rPr lang="en-US" sz="2000" dirty="0" smtClean="0"/>
              <a:t>',</a:t>
            </a:r>
          </a:p>
          <a:p>
            <a:r>
              <a:rPr lang="en-US" sz="2000" dirty="0" smtClean="0"/>
              <a:t>sum(case when department in ('IT', 'HR', 'Finance') then 1 else 0 end) as '</a:t>
            </a:r>
            <a:r>
              <a:rPr lang="en-US" sz="2000" dirty="0" err="1" smtClean="0"/>
              <a:t>Other_Count</a:t>
            </a:r>
            <a:r>
              <a:rPr lang="en-US" sz="2000" dirty="0" smtClean="0"/>
              <a:t>'</a:t>
            </a:r>
          </a:p>
          <a:p>
            <a:r>
              <a:rPr lang="en-US" sz="2000" dirty="0" smtClean="0"/>
              <a:t>from Employees</a:t>
            </a:r>
          </a:p>
          <a:p>
            <a:endParaRPr lang="en-US" sz="2000" dirty="0" smtClean="0"/>
          </a:p>
          <a:p>
            <a:r>
              <a:rPr lang="en-US" sz="2000" dirty="0" smtClean="0"/>
              <a:t>-- Sales employees ----&gt; 6</a:t>
            </a:r>
          </a:p>
          <a:p>
            <a:r>
              <a:rPr lang="en-US" sz="2000" dirty="0" smtClean="0"/>
              <a:t>-- IT, HR, Finance employees ----&gt; 9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28970091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Case When Case study:</a:t>
            </a:r>
          </a:p>
          <a:p>
            <a:r>
              <a:rPr lang="en-US" sz="2000" dirty="0" smtClean="0"/>
              <a:t>Write an SQL query to calculate the percentage difference between total sales in Quarter 1 and Quarter 2 of year 2010 from the </a:t>
            </a:r>
            <a:r>
              <a:rPr lang="en-US" sz="2000" dirty="0" err="1" smtClean="0"/>
              <a:t>sales_data</a:t>
            </a:r>
            <a:r>
              <a:rPr lang="en-US" sz="2000" dirty="0" smtClean="0"/>
              <a:t> table ?</a:t>
            </a:r>
          </a:p>
          <a:p>
            <a:r>
              <a:rPr lang="en-US" sz="2000" b="1" dirty="0" smtClean="0"/>
              <a:t>### Dataset Overview</a:t>
            </a:r>
            <a:endParaRPr lang="en-US" sz="2000" dirty="0" smtClean="0"/>
          </a:p>
          <a:p>
            <a:r>
              <a:rPr lang="en-US" sz="2000" dirty="0" smtClean="0"/>
              <a:t>Sales Data table:</a:t>
            </a:r>
          </a:p>
          <a:p>
            <a:r>
              <a:rPr lang="en-US" sz="2000" dirty="0" smtClean="0"/>
              <a:t>CREATE TABLE </a:t>
            </a:r>
            <a:r>
              <a:rPr lang="en-US" sz="2000" dirty="0" err="1" smtClean="0"/>
              <a:t>sales_data</a:t>
            </a:r>
            <a:r>
              <a:rPr lang="en-US" sz="2000" dirty="0" smtClean="0"/>
              <a:t> (</a:t>
            </a:r>
          </a:p>
          <a:p>
            <a:r>
              <a:rPr lang="en-US" sz="2000" dirty="0" smtClean="0"/>
              <a:t>    date </a:t>
            </a:r>
            <a:r>
              <a:rPr lang="en-US" sz="2000" dirty="0" err="1" smtClean="0"/>
              <a:t>DATE</a:t>
            </a:r>
            <a:r>
              <a:rPr lang="en-US" sz="2000" dirty="0" smtClean="0"/>
              <a:t>,</a:t>
            </a:r>
          </a:p>
          <a:p>
            <a:r>
              <a:rPr lang="en-US" sz="2000" dirty="0" smtClean="0"/>
              <a:t>    sales INT</a:t>
            </a:r>
          </a:p>
          <a:p>
            <a:r>
              <a:rPr lang="en-US" sz="2000" dirty="0" smtClean="0"/>
              <a:t>);</a:t>
            </a:r>
          </a:p>
          <a:p>
            <a:r>
              <a:rPr lang="en-US" sz="2000" dirty="0" smtClean="0"/>
              <a:t>-- Sample data</a:t>
            </a:r>
          </a:p>
          <a:p>
            <a:r>
              <a:rPr lang="en-US" sz="2000" dirty="0" smtClean="0"/>
              <a:t>INSERT INTO </a:t>
            </a:r>
            <a:r>
              <a:rPr lang="en-US" sz="2000" dirty="0" err="1" smtClean="0"/>
              <a:t>sales_data</a:t>
            </a:r>
            <a:r>
              <a:rPr lang="en-US" sz="2000" dirty="0" smtClean="0"/>
              <a:t> (date, sales) VALUES ('2010-01-02', 500);</a:t>
            </a:r>
          </a:p>
          <a:p>
            <a:r>
              <a:rPr lang="en-US" sz="2000" dirty="0" smtClean="0"/>
              <a:t>INSERT INTO </a:t>
            </a:r>
            <a:r>
              <a:rPr lang="en-US" sz="2000" dirty="0" err="1" smtClean="0"/>
              <a:t>sales_data</a:t>
            </a:r>
            <a:r>
              <a:rPr lang="en-US" sz="2000" dirty="0" smtClean="0"/>
              <a:t> (date, sales) VALUES ('2010-02-03', 1000);</a:t>
            </a:r>
          </a:p>
          <a:p>
            <a:r>
              <a:rPr lang="en-US" sz="2000" dirty="0" smtClean="0"/>
              <a:t>INSERT INTO </a:t>
            </a:r>
            <a:r>
              <a:rPr lang="en-US" sz="2000" dirty="0" err="1" smtClean="0"/>
              <a:t>sales_data</a:t>
            </a:r>
            <a:r>
              <a:rPr lang="en-US" sz="2000" dirty="0" smtClean="0"/>
              <a:t> (date, sales) VALUES ('2010-03-04', 1000);</a:t>
            </a:r>
          </a:p>
          <a:p>
            <a:r>
              <a:rPr lang="en-US" sz="2000" dirty="0" smtClean="0"/>
              <a:t>INSERT INTO </a:t>
            </a:r>
            <a:r>
              <a:rPr lang="en-US" sz="2000" dirty="0" err="1" smtClean="0"/>
              <a:t>sales_data</a:t>
            </a:r>
            <a:r>
              <a:rPr lang="en-US" sz="2000" dirty="0" smtClean="0"/>
              <a:t> (date, sales) VALUES ('2010-04-05', 1000);</a:t>
            </a:r>
          </a:p>
          <a:p>
            <a:r>
              <a:rPr lang="en-US" sz="2000" dirty="0" smtClean="0"/>
              <a:t>INSERT INTO </a:t>
            </a:r>
            <a:r>
              <a:rPr lang="en-US" sz="2000" dirty="0" err="1" smtClean="0"/>
              <a:t>sales_data</a:t>
            </a:r>
            <a:r>
              <a:rPr lang="en-US" sz="2000" dirty="0" smtClean="0"/>
              <a:t> (date, sales) VALUES ('2010-05-06', 1500);</a:t>
            </a:r>
          </a:p>
          <a:p>
            <a:r>
              <a:rPr lang="en-US" sz="2000" dirty="0" smtClean="0"/>
              <a:t>INSERT INTO </a:t>
            </a:r>
            <a:r>
              <a:rPr lang="en-US" sz="2000" dirty="0" err="1" smtClean="0"/>
              <a:t>sales_data</a:t>
            </a:r>
            <a:r>
              <a:rPr lang="en-US" sz="2000" dirty="0" smtClean="0"/>
              <a:t> (date, sales) VALUES ('2010-06-07', 1000);</a:t>
            </a:r>
          </a:p>
          <a:p>
            <a:r>
              <a:rPr lang="en-US" sz="2000" dirty="0" smtClean="0"/>
              <a:t>INSERT INTO </a:t>
            </a:r>
            <a:r>
              <a:rPr lang="en-US" sz="2000" dirty="0" err="1" smtClean="0"/>
              <a:t>sales_data</a:t>
            </a:r>
            <a:r>
              <a:rPr lang="en-US" sz="2000" dirty="0" smtClean="0"/>
              <a:t> (date, sales) VALUES ('2010-07-08', 1000);</a:t>
            </a:r>
          </a:p>
          <a:p>
            <a:r>
              <a:rPr lang="en-US" sz="2000" dirty="0" smtClean="0"/>
              <a:t>INSERT INTO </a:t>
            </a:r>
            <a:r>
              <a:rPr lang="en-US" sz="2000" dirty="0" err="1" smtClean="0"/>
              <a:t>sales_data</a:t>
            </a:r>
            <a:r>
              <a:rPr lang="en-US" sz="2000" dirty="0" smtClean="0"/>
              <a:t> (date, sales) VALUES ('2010-08-09', 1000);</a:t>
            </a:r>
          </a:p>
          <a:p>
            <a:r>
              <a:rPr lang="en-US" sz="2000" dirty="0" smtClean="0"/>
              <a:t>INSERT INTO </a:t>
            </a:r>
            <a:r>
              <a:rPr lang="en-US" sz="2000" dirty="0" err="1" smtClean="0"/>
              <a:t>sales_data</a:t>
            </a:r>
            <a:r>
              <a:rPr lang="en-US" sz="2000" dirty="0" smtClean="0"/>
              <a:t> (date, sales) VALUES ('2010-09-10', 1000);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28970091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Case When Case study:</a:t>
            </a:r>
          </a:p>
          <a:p>
            <a:r>
              <a:rPr lang="en-US" sz="3200" dirty="0" smtClean="0"/>
              <a:t> No question available </a:t>
            </a:r>
          </a:p>
          <a:p>
            <a:endParaRPr lang="en-US" sz="3200" dirty="0" smtClean="0"/>
          </a:p>
          <a:p>
            <a:r>
              <a:rPr lang="en-US" sz="3200" dirty="0" smtClean="0"/>
              <a:t>Sample Query:</a:t>
            </a:r>
          </a:p>
          <a:p>
            <a:r>
              <a:rPr lang="en-US" sz="3200" dirty="0" err="1" smtClean="0">
                <a:hlinkClick r:id="rId2"/>
              </a:rPr>
              <a:t>Lapto_Inventory</a:t>
            </a:r>
            <a:r>
              <a:rPr lang="en-US" sz="3200" dirty="0" smtClean="0">
                <a:hlinkClick r:id="rId2"/>
              </a:rPr>
              <a:t> | DB Fiddle - SQL Database Playground (db-fiddle.com)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>
                <a:hlinkClick r:id="rId2"/>
              </a:rPr>
              <a:t> https://www.db-fiddle.com/f/vBC12yPcHFjuP4sHmtD15P/0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xmlns="" val="28970091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Procedure:</a:t>
            </a:r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xmlns="" val="28970091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EDFA8C8-91B4-8EE8-FC25-A67BB707491C}"/>
              </a:ext>
            </a:extLst>
          </p:cNvPr>
          <p:cNvSpPr txBox="1"/>
          <p:nvPr/>
        </p:nvSpPr>
        <p:spPr>
          <a:xfrm>
            <a:off x="1042796" y="366623"/>
            <a:ext cx="5513882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-- Create Procedure without Variable</a:t>
            </a:r>
          </a:p>
          <a:p>
            <a:endParaRPr lang="en-US" sz="2800" dirty="0"/>
          </a:p>
          <a:p>
            <a:r>
              <a:rPr lang="en-US" sz="2800" dirty="0"/>
              <a:t>create procedure </a:t>
            </a:r>
            <a:r>
              <a:rPr lang="en-US" sz="2800" dirty="0" err="1"/>
              <a:t>spDisplay</a:t>
            </a:r>
            <a:endParaRPr lang="en-US" sz="2800" dirty="0"/>
          </a:p>
          <a:p>
            <a:r>
              <a:rPr lang="en-US" sz="2800" dirty="0"/>
              <a:t>as</a:t>
            </a:r>
          </a:p>
          <a:p>
            <a:r>
              <a:rPr lang="en-US" sz="2800" dirty="0"/>
              <a:t>begin</a:t>
            </a:r>
          </a:p>
          <a:p>
            <a:r>
              <a:rPr lang="en-US" sz="2800" dirty="0"/>
              <a:t>select * from Employees</a:t>
            </a:r>
          </a:p>
          <a:p>
            <a:r>
              <a:rPr lang="en-US" sz="2800" dirty="0"/>
              <a:t>end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 err="1"/>
              <a:t>spDisplay</a:t>
            </a:r>
            <a:endParaRPr lang="en-US" sz="2800" dirty="0"/>
          </a:p>
          <a:p>
            <a:r>
              <a:rPr lang="en-US" sz="2800" dirty="0" smtClean="0"/>
              <a:t>	or</a:t>
            </a:r>
            <a:endParaRPr lang="en-US" sz="2800" dirty="0"/>
          </a:p>
          <a:p>
            <a:r>
              <a:rPr lang="en-US" sz="2800" dirty="0"/>
              <a:t>exec </a:t>
            </a:r>
            <a:r>
              <a:rPr lang="en-US" sz="2800" dirty="0" err="1"/>
              <a:t>spDisplay</a:t>
            </a:r>
            <a:endParaRPr lang="en-US" sz="2800" dirty="0"/>
          </a:p>
          <a:p>
            <a:r>
              <a:rPr lang="en-US" sz="2800" dirty="0" smtClean="0"/>
              <a:t>	or</a:t>
            </a:r>
            <a:endParaRPr lang="en-US" sz="2800" dirty="0"/>
          </a:p>
          <a:p>
            <a:r>
              <a:rPr lang="en-US" sz="2800" dirty="0"/>
              <a:t>execute </a:t>
            </a:r>
            <a:r>
              <a:rPr lang="en-US" sz="2800" dirty="0" err="1"/>
              <a:t>spDisplay</a:t>
            </a:r>
            <a:endParaRPr 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34207593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EDFA8C8-91B4-8EE8-FC25-A67BB707491C}"/>
              </a:ext>
            </a:extLst>
          </p:cNvPr>
          <p:cNvSpPr txBox="1"/>
          <p:nvPr/>
        </p:nvSpPr>
        <p:spPr>
          <a:xfrm>
            <a:off x="1042796" y="366623"/>
            <a:ext cx="6737101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sp_helptext</a:t>
            </a:r>
            <a:r>
              <a:rPr lang="en-US" sz="2800" dirty="0"/>
              <a:t> </a:t>
            </a:r>
            <a:r>
              <a:rPr lang="en-US" sz="2800" dirty="0" err="1"/>
              <a:t>spDisplay_salary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alter procedure </a:t>
            </a:r>
            <a:r>
              <a:rPr lang="en-US" sz="2800" dirty="0" err="1"/>
              <a:t>spDisplay_salary</a:t>
            </a:r>
            <a:endParaRPr lang="en-US" sz="2800" dirty="0"/>
          </a:p>
          <a:p>
            <a:r>
              <a:rPr lang="en-US" sz="2800" dirty="0"/>
              <a:t>@sal int</a:t>
            </a:r>
          </a:p>
          <a:p>
            <a:r>
              <a:rPr lang="en-US" sz="2800" dirty="0"/>
              <a:t>with encryption </a:t>
            </a:r>
          </a:p>
          <a:p>
            <a:r>
              <a:rPr lang="en-US" sz="2800" dirty="0"/>
              <a:t>as</a:t>
            </a:r>
          </a:p>
          <a:p>
            <a:r>
              <a:rPr lang="en-US" sz="2800" dirty="0"/>
              <a:t>begin</a:t>
            </a:r>
          </a:p>
          <a:p>
            <a:r>
              <a:rPr lang="en-US" sz="2800" dirty="0"/>
              <a:t>select * from Employees where salary =@sal </a:t>
            </a:r>
          </a:p>
          <a:p>
            <a:r>
              <a:rPr lang="en-US" sz="2800" dirty="0"/>
              <a:t>end</a:t>
            </a:r>
          </a:p>
        </p:txBody>
      </p:sp>
    </p:spTree>
    <p:extLst>
      <p:ext uri="{BB962C8B-B14F-4D97-AF65-F5344CB8AC3E}">
        <p14:creationId xmlns="" xmlns:p14="http://schemas.microsoft.com/office/powerpoint/2010/main" val="24819328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EDFA8C8-91B4-8EE8-FC25-A67BB707491C}"/>
              </a:ext>
            </a:extLst>
          </p:cNvPr>
          <p:cNvSpPr txBox="1"/>
          <p:nvPr/>
        </p:nvSpPr>
        <p:spPr>
          <a:xfrm>
            <a:off x="1042796" y="366623"/>
            <a:ext cx="958153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sp_helptext</a:t>
            </a:r>
            <a:r>
              <a:rPr lang="en-US" sz="2800" dirty="0"/>
              <a:t> </a:t>
            </a:r>
            <a:r>
              <a:rPr lang="en-US" sz="2800" dirty="0" err="1"/>
              <a:t>spDisplay_salary</a:t>
            </a:r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-- Alter the existed Procedure and make encryption on Procedure</a:t>
            </a:r>
            <a:endParaRPr lang="en-US" sz="2800" dirty="0"/>
          </a:p>
          <a:p>
            <a:r>
              <a:rPr lang="en-US" sz="2800" dirty="0"/>
              <a:t>alter procedure </a:t>
            </a:r>
            <a:r>
              <a:rPr lang="en-US" sz="2800" dirty="0" err="1"/>
              <a:t>spDisplay_salary</a:t>
            </a:r>
            <a:endParaRPr lang="en-US" sz="2800" dirty="0"/>
          </a:p>
          <a:p>
            <a:r>
              <a:rPr lang="en-US" sz="2800" dirty="0"/>
              <a:t>@sal int</a:t>
            </a:r>
          </a:p>
          <a:p>
            <a:r>
              <a:rPr lang="en-US" sz="2800" dirty="0"/>
              <a:t>as</a:t>
            </a:r>
          </a:p>
          <a:p>
            <a:r>
              <a:rPr lang="en-US" sz="2800" dirty="0"/>
              <a:t>begin</a:t>
            </a:r>
          </a:p>
          <a:p>
            <a:r>
              <a:rPr lang="en-US" sz="2800" dirty="0"/>
              <a:t>select * from Employees where salary =@sal </a:t>
            </a:r>
          </a:p>
          <a:p>
            <a:r>
              <a:rPr lang="en-US" sz="2800" dirty="0"/>
              <a:t>end</a:t>
            </a:r>
          </a:p>
        </p:txBody>
      </p:sp>
    </p:spTree>
    <p:extLst>
      <p:ext uri="{BB962C8B-B14F-4D97-AF65-F5344CB8AC3E}">
        <p14:creationId xmlns="" xmlns:p14="http://schemas.microsoft.com/office/powerpoint/2010/main" val="10380601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1C354788-313B-6E24-702C-4EB541E4B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44" y="1131372"/>
            <a:ext cx="8271802" cy="3231654"/>
          </a:xfrm>
          <a:prstGeom prst="rect">
            <a:avLst/>
          </a:prstGeom>
          <a:solidFill>
            <a:srgbClr val="1488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CREATE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TABLE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sales (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customer_id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VARCHAR(1),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order_date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DATE,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INTEGER );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INSERT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sales ("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customer_id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order_date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")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VALUES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('A', '2021-01-01', '1'), ('A', '2021-01-01', '2'), ('A', '2021-01-07', '2'), ('A', '2021-01-10', '3'), ('A', '2021-01-11', '3'), ('A', '2021-01-11', '3'), ('B', '2021-01-01', '2'), ('B', '2021-01-02', '2'), ('B', '2021-01-04', '1'), ('B', '2021-01-11', '1'), ('B', '2021-01-16', '3'), ('B', '2021-02-01', '3'), ('C', '2021-01-01', '3'), ('C', '2021-01-01', '3'), ('C', '2021-01-07', '3’);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CREATE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TABLE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menu (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INTEGER,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VARCHAR(5), "price" INTEGER );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INSERT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menu ("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", "price")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VALUES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('1', 'sushi', '10'), ('2', 'curry', '15'), ('3', 'ramen', '12');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CREATE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TABLE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members (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customer_id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VARCHAR(1),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join_date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DATE );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INSERT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members ("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customer_id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join_date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")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VALUES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('A', '2021-01-07'), ('B', '2021-01-09'); </a:t>
            </a:r>
          </a:p>
        </p:txBody>
      </p:sp>
    </p:spTree>
    <p:extLst>
      <p:ext uri="{BB962C8B-B14F-4D97-AF65-F5344CB8AC3E}">
        <p14:creationId xmlns:p14="http://schemas.microsoft.com/office/powerpoint/2010/main" xmlns="" val="26667475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1C354788-313B-6E24-702C-4EB541E4B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44" y="2377866"/>
            <a:ext cx="8271802" cy="738664"/>
          </a:xfrm>
          <a:prstGeom prst="rect">
            <a:avLst/>
          </a:prstGeom>
          <a:solidFill>
            <a:srgbClr val="1488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https://github.com/sharkawy98/sql-case-studies/blob/main/case_study_1/A)%20Main%20Questions.md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8A1DC5D-CA08-72A9-A8A9-1C94B558480C}"/>
              </a:ext>
            </a:extLst>
          </p:cNvPr>
          <p:cNvSpPr txBox="1"/>
          <p:nvPr/>
        </p:nvSpPr>
        <p:spPr>
          <a:xfrm>
            <a:off x="590844" y="4149969"/>
            <a:ext cx="360444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</a:p>
          <a:p>
            <a:r>
              <a:rPr lang="en-US" dirty="0"/>
              <a:t>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sum(price) as spent</a:t>
            </a:r>
          </a:p>
          <a:p>
            <a:r>
              <a:rPr lang="en-US" dirty="0"/>
              <a:t>FROM</a:t>
            </a:r>
          </a:p>
          <a:p>
            <a:r>
              <a:rPr lang="en-US" dirty="0"/>
              <a:t>	sales s,</a:t>
            </a:r>
          </a:p>
          <a:p>
            <a:r>
              <a:rPr lang="en-US" dirty="0"/>
              <a:t>	menu m</a:t>
            </a:r>
          </a:p>
          <a:p>
            <a:r>
              <a:rPr lang="en-US" dirty="0"/>
              <a:t>WHERE </a:t>
            </a:r>
            <a:r>
              <a:rPr lang="en-US" dirty="0" err="1"/>
              <a:t>m.product_id</a:t>
            </a:r>
            <a:r>
              <a:rPr lang="en-US" dirty="0"/>
              <a:t> = </a:t>
            </a:r>
            <a:r>
              <a:rPr lang="en-US" dirty="0" err="1"/>
              <a:t>s.product_id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customer_id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xmlns="" val="25748888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1C354788-313B-6E24-702C-4EB541E4B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44" y="2377866"/>
            <a:ext cx="8271802" cy="738664"/>
          </a:xfrm>
          <a:prstGeom prst="rect">
            <a:avLst/>
          </a:prstGeom>
          <a:solidFill>
            <a:srgbClr val="1488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https://github.com/sharkawy98/sql-case-studies/blob/main/case_study_1/A)%20Main%20Questions.md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8A1DC5D-CA08-72A9-A8A9-1C94B558480C}"/>
              </a:ext>
            </a:extLst>
          </p:cNvPr>
          <p:cNvSpPr txBox="1"/>
          <p:nvPr/>
        </p:nvSpPr>
        <p:spPr>
          <a:xfrm>
            <a:off x="759656" y="3741471"/>
            <a:ext cx="87360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What is the total amount each customer spent at the restaurant?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sum(price) as spent</a:t>
            </a:r>
          </a:p>
          <a:p>
            <a:r>
              <a:rPr lang="en-US" dirty="0"/>
              <a:t>FROM</a:t>
            </a:r>
          </a:p>
          <a:p>
            <a:r>
              <a:rPr lang="en-US" dirty="0"/>
              <a:t>	sales s,</a:t>
            </a:r>
          </a:p>
          <a:p>
            <a:r>
              <a:rPr lang="en-US" dirty="0"/>
              <a:t>	menu m</a:t>
            </a:r>
          </a:p>
          <a:p>
            <a:r>
              <a:rPr lang="en-US" dirty="0"/>
              <a:t>WHERE </a:t>
            </a:r>
            <a:r>
              <a:rPr lang="en-US" dirty="0" err="1"/>
              <a:t>m.product_id</a:t>
            </a:r>
            <a:r>
              <a:rPr lang="en-US" dirty="0"/>
              <a:t> = </a:t>
            </a:r>
            <a:r>
              <a:rPr lang="en-US" dirty="0" err="1"/>
              <a:t>s.product_id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customer_id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xmlns="" val="1170316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</TotalTime>
  <Words>2427</Words>
  <Application>Microsoft Office PowerPoint</Application>
  <PresentationFormat>Custom</PresentationFormat>
  <Paragraphs>584</Paragraphs>
  <Slides>112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3" baseType="lpstr">
      <vt:lpstr>Office Theme</vt:lpstr>
      <vt:lpstr>Day 6</vt:lpstr>
      <vt:lpstr>Today’s agenda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6</dc:title>
  <dc:creator>sachin saxena</dc:creator>
  <cp:lastModifiedBy>HP</cp:lastModifiedBy>
  <cp:revision>73</cp:revision>
  <dcterms:created xsi:type="dcterms:W3CDTF">2023-07-17T10:51:37Z</dcterms:created>
  <dcterms:modified xsi:type="dcterms:W3CDTF">2024-07-08T14:16:05Z</dcterms:modified>
</cp:coreProperties>
</file>